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0"/>
  </p:notesMasterIdLst>
  <p:handoutMasterIdLst>
    <p:handoutMasterId r:id="rId51"/>
  </p:handoutMasterIdLst>
  <p:sldIdLst>
    <p:sldId id="625" r:id="rId2"/>
    <p:sldId id="788" r:id="rId3"/>
    <p:sldId id="748" r:id="rId4"/>
    <p:sldId id="749" r:id="rId5"/>
    <p:sldId id="750" r:id="rId6"/>
    <p:sldId id="751" r:id="rId7"/>
    <p:sldId id="752" r:id="rId8"/>
    <p:sldId id="753" r:id="rId9"/>
    <p:sldId id="755" r:id="rId10"/>
    <p:sldId id="756" r:id="rId11"/>
    <p:sldId id="757" r:id="rId12"/>
    <p:sldId id="758" r:id="rId13"/>
    <p:sldId id="760" r:id="rId14"/>
    <p:sldId id="761" r:id="rId15"/>
    <p:sldId id="762" r:id="rId16"/>
    <p:sldId id="763" r:id="rId17"/>
    <p:sldId id="764" r:id="rId18"/>
    <p:sldId id="765" r:id="rId19"/>
    <p:sldId id="766" r:id="rId20"/>
    <p:sldId id="767" r:id="rId21"/>
    <p:sldId id="768" r:id="rId22"/>
    <p:sldId id="769" r:id="rId23"/>
    <p:sldId id="770" r:id="rId24"/>
    <p:sldId id="771" r:id="rId25"/>
    <p:sldId id="774" r:id="rId26"/>
    <p:sldId id="775" r:id="rId27"/>
    <p:sldId id="776" r:id="rId28"/>
    <p:sldId id="777" r:id="rId29"/>
    <p:sldId id="778" r:id="rId30"/>
    <p:sldId id="779" r:id="rId31"/>
    <p:sldId id="783" r:id="rId32"/>
    <p:sldId id="784" r:id="rId33"/>
    <p:sldId id="721" r:id="rId34"/>
    <p:sldId id="780" r:id="rId35"/>
    <p:sldId id="735" r:id="rId36"/>
    <p:sldId id="746" r:id="rId37"/>
    <p:sldId id="781" r:id="rId38"/>
    <p:sldId id="745" r:id="rId39"/>
    <p:sldId id="782" r:id="rId40"/>
    <p:sldId id="785" r:id="rId41"/>
    <p:sldId id="786" r:id="rId42"/>
    <p:sldId id="787" r:id="rId43"/>
    <p:sldId id="789" r:id="rId44"/>
    <p:sldId id="790" r:id="rId45"/>
    <p:sldId id="791" r:id="rId46"/>
    <p:sldId id="792" r:id="rId47"/>
    <p:sldId id="793" r:id="rId48"/>
    <p:sldId id="655" r:id="rId49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66CC99"/>
    <a:srgbClr val="66CC00"/>
    <a:srgbClr val="CCCC99"/>
    <a:srgbClr val="CC9966"/>
    <a:srgbClr val="99CCCC"/>
    <a:srgbClr val="990000"/>
    <a:srgbClr val="7B7B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1686" autoAdjust="0"/>
  </p:normalViewPr>
  <p:slideViewPr>
    <p:cSldViewPr snapToGrid="0">
      <p:cViewPr>
        <p:scale>
          <a:sx n="100" d="100"/>
          <a:sy n="100" d="100"/>
        </p:scale>
        <p:origin x="-912" y="546"/>
      </p:cViewPr>
      <p:guideLst>
        <p:guide orient="horz" pos="1347"/>
        <p:guide orient="horz" pos="798"/>
        <p:guide orient="horz" pos="1118"/>
        <p:guide orient="horz" pos="2354"/>
        <p:guide pos="363"/>
        <p:guide pos="3632"/>
        <p:guide pos="20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8358"/>
    </p:cViewPr>
  </p:sorterViewPr>
  <p:notesViewPr>
    <p:cSldViewPr snapToGrid="0">
      <p:cViewPr varScale="1">
        <p:scale>
          <a:sx n="53" d="100"/>
          <a:sy n="53" d="100"/>
        </p:scale>
        <p:origin x="-1356" y="-90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ffectLst/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ffectLst/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ffectLst/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ffectLst/>
                <a:latin typeface="Times New Roman" pitchFamily="18" charset="0"/>
              </a:defRPr>
            </a:lvl1pPr>
          </a:lstStyle>
          <a:p>
            <a:fld id="{20852761-2CC4-43B0-BC56-98A7723493A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ffectLst/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ffectLst/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ffectLst/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ffectLst/>
                <a:latin typeface="Times New Roman" pitchFamily="18" charset="0"/>
              </a:defRPr>
            </a:lvl1pPr>
          </a:lstStyle>
          <a:p>
            <a:fld id="{60E4FB26-BA1F-46BA-838B-63916BA5997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2790F4-1CAD-44FF-B568-B8DFF9AD2849}" type="slidenum">
              <a:rPr lang="en-GB"/>
              <a:pPr/>
              <a:t>3</a:t>
            </a:fld>
            <a:endParaRPr lang="en-GB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204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78546" cy="46044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E5C2DD2-F109-46FA-8229-1B8BA4BB3318}" type="slidenum">
              <a:rPr lang="en-GB"/>
              <a:pPr/>
              <a:t>12</a:t>
            </a:fld>
            <a:endParaRPr lang="en-GB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6620" cy="38339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709632" y="4861251"/>
            <a:ext cx="5674073" cy="459987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CEEC022-ABE7-4176-ABF2-3AA85F4275F7}" type="slidenum">
              <a:rPr lang="en-GB"/>
              <a:pPr/>
              <a:t>13</a:t>
            </a:fld>
            <a:endParaRPr lang="en-GB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6620" cy="38339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709632" y="4861251"/>
            <a:ext cx="5674073" cy="459987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3CB8FF5-57B5-4867-A026-43EBD80F1FC5}" type="slidenum">
              <a:rPr lang="en-GB"/>
              <a:pPr/>
              <a:t>14</a:t>
            </a:fld>
            <a:endParaRPr lang="en-GB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6620" cy="38339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709632" y="4861251"/>
            <a:ext cx="5674073" cy="459987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F285BDF-D576-4133-B45E-F9AA4300A364}" type="slidenum">
              <a:rPr lang="en-GB"/>
              <a:pPr/>
              <a:t>15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6620" cy="38339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709632" y="4861251"/>
            <a:ext cx="5674073" cy="459987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A71F4F4-E859-4687-ADE0-9CD418BE6D6E}" type="slidenum">
              <a:rPr lang="en-GB"/>
              <a:pPr/>
              <a:t>16</a:t>
            </a:fld>
            <a:endParaRPr lang="en-GB"/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6620" cy="38339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709632" y="4861251"/>
            <a:ext cx="5674073" cy="459987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7C8711-CF2F-4C74-9583-6D61CBA4CD6D}" type="slidenum">
              <a:rPr lang="en-GB"/>
              <a:pPr/>
              <a:t>17</a:t>
            </a:fld>
            <a:endParaRPr lang="en-GB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6620" cy="38339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709632" y="4861251"/>
            <a:ext cx="5674073" cy="459987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E83451E-DB91-4FDC-B170-9DAE3193B044}" type="slidenum">
              <a:rPr lang="en-GB"/>
              <a:pPr/>
              <a:t>18</a:t>
            </a:fld>
            <a:endParaRPr lang="en-GB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6620" cy="38339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709632" y="4861251"/>
            <a:ext cx="5674073" cy="459987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694D13-FFD4-417D-ABA7-BBFA3123C8E7}" type="slidenum">
              <a:rPr lang="en-GB"/>
              <a:pPr/>
              <a:t>22</a:t>
            </a:fld>
            <a:endParaRPr lang="en-GB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78546" cy="46044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B1E484-A4E6-4C92-A69C-F8DFA5A870D2}" type="slidenum">
              <a:rPr lang="en-GB"/>
              <a:pPr/>
              <a:t>23</a:t>
            </a:fld>
            <a:endParaRPr lang="en-GB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78546" cy="46044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7B4CF1-C623-4F71-A235-D0756C8661D7}" type="slidenum">
              <a:rPr lang="en-GB"/>
              <a:pPr/>
              <a:t>24</a:t>
            </a:fld>
            <a:endParaRPr lang="en-GB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296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78546" cy="46044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4E7CE5-A536-4FD7-9A7A-91F3D659440B}" type="slidenum">
              <a:rPr lang="en-GB"/>
              <a:pPr/>
              <a:t>4</a:t>
            </a:fld>
            <a:endParaRPr lang="en-GB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215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78546" cy="46044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A1C82D-9507-44E6-995D-A47471E7A023}" type="slidenum">
              <a:rPr lang="en-GB"/>
              <a:pPr/>
              <a:t>5</a:t>
            </a:fld>
            <a:endParaRPr lang="en-GB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78546" cy="46044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7B0F5D-F261-4A0A-A40C-7AE16B6BAAC0}" type="slidenum">
              <a:rPr lang="en-GB"/>
              <a:pPr/>
              <a:t>6</a:t>
            </a:fld>
            <a:endParaRPr lang="en-GB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23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78546" cy="46044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D8F18C-F1EC-4E23-B5E6-4D560D00F2F8}" type="slidenum">
              <a:rPr lang="en-GB"/>
              <a:pPr/>
              <a:t>7</a:t>
            </a:fld>
            <a:endParaRPr lang="en-GB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245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78546" cy="46044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B696F4-4C58-4B7F-AF68-E35668315910}" type="slidenum">
              <a:rPr lang="en-GB"/>
              <a:pPr/>
              <a:t>8</a:t>
            </a:fld>
            <a:endParaRPr lang="en-GB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78546" cy="46044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9BFC22-421C-4ACF-8FF6-A82527168959}" type="slidenum">
              <a:rPr lang="en-GB"/>
              <a:pPr/>
              <a:t>9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6620" cy="38339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709632" y="4861251"/>
            <a:ext cx="5674073" cy="459987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E702FD-4C8D-4208-A77A-344DC4EADEE6}" type="slidenum">
              <a:rPr lang="en-GB"/>
              <a:pPr/>
              <a:t>10</a:t>
            </a:fld>
            <a:endParaRPr lang="en-GB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6620" cy="38339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709632" y="4861251"/>
            <a:ext cx="5674073" cy="459987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F015F90-9693-4FDF-8CCE-585BAA6E4EB5}" type="slidenum">
              <a:rPr lang="en-GB"/>
              <a:pPr/>
              <a:t>11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039104" y="778044"/>
            <a:ext cx="5016620" cy="38339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841" tIns="43420" rIns="86841" bIns="43420" anchor="ctr"/>
          <a:lstStyle/>
          <a:p>
            <a:endParaRPr lang="de-DE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709632" y="4861251"/>
            <a:ext cx="5674073" cy="459987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ppttitel.jpg                                                   002A8F9EMacintosh HD                   C2DAC9E8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3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17902" y="2591251"/>
            <a:ext cx="5661025" cy="968375"/>
          </a:xfrm>
        </p:spPr>
        <p:txBody>
          <a:bodyPr anchor="ctr"/>
          <a:lstStyle>
            <a:lvl1pPr algn="ctr">
              <a:lnSpc>
                <a:spcPct val="90000"/>
              </a:lnSpc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9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19489" y="3778701"/>
            <a:ext cx="5664200" cy="611188"/>
          </a:xfrm>
        </p:spPr>
        <p:txBody>
          <a:bodyPr anchor="ctr"/>
          <a:lstStyle>
            <a:lvl1pPr marL="0" indent="0" algn="ctr"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1668463" y="5094512"/>
            <a:ext cx="5748337" cy="479425"/>
          </a:xfrm>
        </p:spPr>
        <p:txBody>
          <a:bodyPr/>
          <a:lstStyle>
            <a:lvl1pPr algn="ctr"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99374"/>
            <a:ext cx="8229600" cy="825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0" y="1328754"/>
            <a:ext cx="8229600" cy="4452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68D13-D86F-4A71-889E-18DEA8FF8E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155700"/>
            <a:ext cx="2057400" cy="5438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0" y="1155700"/>
            <a:ext cx="6019800" cy="5438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91FB7-6779-49E0-9C91-C34161F8DFA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35" y="290280"/>
            <a:ext cx="8229600" cy="825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299726"/>
            <a:ext cx="8229600" cy="4452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AD92F-7AED-4C76-9383-0855E2E010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78C73-57EC-4177-BD29-0FAB22402F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84860"/>
            <a:ext cx="8229600" cy="825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0" y="1299726"/>
            <a:ext cx="4038600" cy="4452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99726"/>
            <a:ext cx="4038600" cy="4452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1514A-95A6-49B0-892A-BB47F59981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B1F8D-DDE6-4A5A-A409-73787F76CA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70346"/>
            <a:ext cx="8229600" cy="825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12668-1D2D-471C-A24E-D7357DFE1E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31B05-2084-44A5-933C-E0229C2325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85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0A249-FA63-4641-B823-FA53C0414D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D5B4D-8DB4-4883-A679-BBBE8F7531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ptfolie.jpg                                                   002A8F9EMacintosh HD                   C2DAC9E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300038"/>
            <a:ext cx="8229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Mastertitelformat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1285875"/>
            <a:ext cx="8229600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Mastertextformat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4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69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" y="66389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1"/>
                </a:solidFill>
                <a:effectLst/>
                <a:latin typeface="TFForeverLight" pitchFamily="2" charset="0"/>
              </a:defRPr>
            </a:lvl1pPr>
          </a:lstStyle>
          <a:p>
            <a:fld id="{534A64F7-478A-482D-A4B5-CDEDCAC5F30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8193"/>
        </a:buClr>
        <a:buFont typeface="Arial" charset="0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Font typeface="Times"/>
        <a:buChar char="–"/>
        <a:defRPr sz="20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-"/>
        <a:defRPr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-"/>
        <a:defRPr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-"/>
        <a:defRPr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-"/>
        <a:defRPr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-"/>
        <a:defRPr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kjc-fs1.kjc.uni-heidelberg.de:8080/search.jsp?query=buddha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kjc-fs2.kjc.uni-heidelberg.de:8080/exist/rest/db/tgn/scripts/search-form.xq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-europe.uni-heidelberg.d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748155" y="2286000"/>
            <a:ext cx="5661025" cy="968375"/>
          </a:xfrm>
        </p:spPr>
        <p:txBody>
          <a:bodyPr/>
          <a:lstStyle/>
          <a:p>
            <a:r>
              <a:rPr lang="en-US" sz="2800" dirty="0" smtClean="0"/>
              <a:t>Heidelberg Research Architecture: </a:t>
            </a:r>
            <a:br>
              <a:rPr lang="en-US" sz="2800" dirty="0" smtClean="0"/>
            </a:br>
            <a:r>
              <a:rPr lang="en-US" sz="2800" dirty="0" smtClean="0"/>
              <a:t>Status and perspectives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1704023" y="3686810"/>
            <a:ext cx="5664200" cy="611188"/>
          </a:xfrm>
        </p:spPr>
        <p:txBody>
          <a:bodyPr/>
          <a:lstStyle/>
          <a:p>
            <a:r>
              <a:rPr lang="en-US" sz="1600" dirty="0" smtClean="0"/>
              <a:t>Workshop: </a:t>
            </a:r>
            <a:r>
              <a:rPr lang="en-US" sz="1600" dirty="0" err="1" smtClean="0"/>
              <a:t>LitLink</a:t>
            </a:r>
            <a:r>
              <a:rPr lang="en-US" sz="1600" dirty="0" smtClean="0"/>
              <a:t>: A Cue Card System in a Research Environment of Collaborative Work, Online Publishing and GIS, Heidelberg, </a:t>
            </a:r>
          </a:p>
          <a:p>
            <a:r>
              <a:rPr lang="en-US" sz="1600" dirty="0" smtClean="0"/>
              <a:t>February 25, 2010</a:t>
            </a:r>
          </a:p>
        </p:txBody>
      </p:sp>
      <p:sp>
        <p:nvSpPr>
          <p:cNvPr id="307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668463" y="4568148"/>
            <a:ext cx="5748337" cy="479425"/>
          </a:xfrm>
        </p:spPr>
        <p:txBody>
          <a:bodyPr/>
          <a:lstStyle/>
          <a:p>
            <a:pPr marL="0" indent="0" eaLnBrk="1" hangingPunct="1"/>
            <a:r>
              <a:rPr lang="de-DE" dirty="0" smtClean="0"/>
              <a:t>Peter </a:t>
            </a:r>
            <a:r>
              <a:rPr lang="de-DE" dirty="0" err="1" smtClean="0"/>
              <a:t>Gietz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gietz@asia-europe.uni-heidelberg.de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  <a:noFill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fld id="{4FB93E2D-36E3-4487-B220-7E30B9CF15D8}" type="slidenum">
              <a:rPr lang="en-GB"/>
              <a:pPr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</a:pPr>
              <a:t>10</a:t>
            </a:fld>
            <a:endParaRPr lang="en-GB" dirty="0"/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5280" cy="1061392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HRA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225280" cy="4442867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HRA consists of two main sections: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a database architecture that can be utilised for research projects such as the </a:t>
            </a:r>
            <a:r>
              <a:rPr lang="en-GB" dirty="0" err="1" smtClean="0"/>
              <a:t>Translingual</a:t>
            </a:r>
            <a:r>
              <a:rPr lang="en-GB" dirty="0" smtClean="0"/>
              <a:t> Concepts </a:t>
            </a:r>
            <a:r>
              <a:rPr lang="en-GB" dirty="0" err="1" smtClean="0"/>
              <a:t>Dabatase</a:t>
            </a:r>
            <a:r>
              <a:rPr lang="en-GB" dirty="0" smtClean="0"/>
              <a:t> (TCD) and the </a:t>
            </a:r>
            <a:r>
              <a:rPr lang="en-GB" dirty="0" err="1" smtClean="0"/>
              <a:t>Transcultural</a:t>
            </a:r>
            <a:r>
              <a:rPr lang="en-GB" dirty="0" smtClean="0"/>
              <a:t> Images Database (TID);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the IT infrastructure required for a modern work environment, providing tools for close interaction within the Cluster's Research Areas and other scholarly publics.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  <a:noFill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fld id="{571CAEF9-276C-4C58-B6B1-56BC39779745}" type="slidenum">
              <a:rPr lang="en-GB"/>
              <a:pPr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</a:pPr>
              <a:t>11</a:t>
            </a:fld>
            <a:endParaRPr lang="en-GB" dirty="0"/>
          </a:p>
        </p:txBody>
      </p:sp>
      <p:sp>
        <p:nvSpPr>
          <p:cNvPr id="717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5280" cy="1061392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Existing Infrastructure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225280" cy="4442867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Relevant infrastructure already available at 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the institutions participating in the Cluster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the University Computing Centre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the University Library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the University’s Interdisciplinary Centre for Scientific Computing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  <a:noFill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fld id="{71E84A62-0A9D-44CE-A9A0-5D6A6738D281}" type="slidenum">
              <a:rPr lang="en-GB"/>
              <a:pPr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</a:pPr>
              <a:t>12</a:t>
            </a:fld>
            <a:endParaRPr lang="en-GB" dirty="0"/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5280" cy="1061392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Existing Infrastructure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225280" cy="4442867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Relevant infrastructure already available: 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file- and directory-services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storage and backup provisions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eLearning platform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a content management system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image database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electronic publishing facilities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a digitisation centre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  <a:noFill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fld id="{0A4FA3A8-9345-43D8-B35A-09B00BC87850}" type="slidenum">
              <a:rPr lang="en-GB"/>
              <a:pPr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</a:pPr>
              <a:t>13</a:t>
            </a:fld>
            <a:endParaRPr lang="en-GB" dirty="0"/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5280" cy="1061392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Database Infrastructure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225280" cy="4442867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both the analytical work on the databases and their use by external scholars require advanced search and information retrieval facilities which are capable of processing metadata tags</a:t>
            </a:r>
          </a:p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to enable cooperative work of scholars in Asia and the West, both input and retrieval of database content must be possible via web-interfaces.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  <a:noFill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fld id="{01C3C113-885D-4E3F-9921-0712FE67753E}" type="slidenum">
              <a:rPr lang="en-GB"/>
              <a:pPr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</a:pPr>
              <a:t>14</a:t>
            </a:fld>
            <a:endParaRPr lang="en-GB" dirty="0"/>
          </a:p>
        </p:txBody>
      </p:sp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5280" cy="1061392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Physical location of the HRA Databases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225280" cy="4442867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The databases are hosted on servers of the Cluster located at the University Computing Centre with backup arrangements installed to prevent data loss.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  <a:noFill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fld id="{B5CF8088-BE97-4AF0-A17D-B2704D8F8EDE}" type="slidenum">
              <a:rPr lang="en-GB"/>
              <a:pPr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</a:pPr>
              <a:t>15</a:t>
            </a:fld>
            <a:endParaRPr lang="en-GB" dirty="0"/>
          </a:p>
        </p:txBody>
      </p:sp>
      <p:sp>
        <p:nvSpPr>
          <p:cNvPr id="1638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5280" cy="1061392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Databases acquired for HRA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225280" cy="4442867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err="1" smtClean="0"/>
              <a:t>ProQuest</a:t>
            </a:r>
            <a:r>
              <a:rPr lang="en-GB" dirty="0" smtClean="0"/>
              <a:t> – Dissertation and Theses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the Cluster has acquired access to </a:t>
            </a:r>
            <a:r>
              <a:rPr lang="en-GB" dirty="0" err="1" smtClean="0"/>
              <a:t>ProQuest</a:t>
            </a:r>
            <a:r>
              <a:rPr lang="en-GB" dirty="0" smtClean="0"/>
              <a:t> – Dissertation and Theses. With more than 2.4 million entries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the most comprehensive collection of academic dissertations and theses in the world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Restricted Access (members of the University of Heidelberg)</a:t>
            </a:r>
            <a:r>
              <a:rPr lang="ar-SA" dirty="0" smtClean="0">
                <a:cs typeface="Arial" charset="0"/>
              </a:rPr>
              <a:t>‏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  <a:noFill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fld id="{F48A51E2-509D-457D-9E90-DDA69B66F034}" type="slidenum">
              <a:rPr lang="en-GB"/>
              <a:pPr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</a:pPr>
              <a:t>16</a:t>
            </a:fld>
            <a:endParaRPr lang="en-GB" dirty="0"/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5280" cy="1061392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Databases acquired for HRA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225280" cy="4442867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err="1" smtClean="0"/>
              <a:t>ARTstor</a:t>
            </a:r>
            <a:endParaRPr lang="en-GB" dirty="0" smtClean="0"/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a digital library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areas of art, architecture, and archaeology of Europe, Asia, and America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nearly one million images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Restricted Access (members of Heidelberg University)</a:t>
            </a:r>
            <a:endParaRPr lang="en-GB" dirty="0" smtClean="0"/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  <a:noFill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fld id="{8359F2E0-EE8D-4559-B0B2-3D9A6CA91043}" type="slidenum">
              <a:rPr lang="en-GB"/>
              <a:pPr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</a:pPr>
              <a:t>17</a:t>
            </a:fld>
            <a:endParaRPr lang="en-GB" dirty="0"/>
          </a:p>
        </p:txBody>
      </p:sp>
      <p:sp>
        <p:nvSpPr>
          <p:cNvPr id="1843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5280" cy="1061392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Databases acquired for HRA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225280" cy="4442867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Index of Christian Art (Princeton Art Index) 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bibliographic references to more than 20.000 works of art 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with over 60.000 digital images especially on medieval art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emphasis on European art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Restricted Access (members of the University of Heidelberg)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  <a:noFill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fld id="{2D3A0473-B758-46E9-9437-1D6354790246}" type="slidenum">
              <a:rPr lang="en-GB"/>
              <a:pPr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</a:pPr>
              <a:t>18</a:t>
            </a:fld>
            <a:endParaRPr lang="en-GB" dirty="0"/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5280" cy="1061392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Databases acquired for HRA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225280" cy="4442867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Yomiuri </a:t>
            </a:r>
            <a:r>
              <a:rPr lang="en-US" dirty="0" err="1" smtClean="0"/>
              <a:t>Shinbun</a:t>
            </a:r>
            <a:r>
              <a:rPr lang="en-US" dirty="0" smtClean="0"/>
              <a:t> – Meiji and </a:t>
            </a:r>
            <a:r>
              <a:rPr lang="en-US" dirty="0" err="1" smtClean="0"/>
              <a:t>Taishô</a:t>
            </a:r>
            <a:r>
              <a:rPr lang="en-US" dirty="0" smtClean="0"/>
              <a:t> Eras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articles of the daily newspaper in original layout, from 1874 to 1926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Center for East Asian Studies 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Access requires password</a:t>
            </a:r>
          </a:p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err="1" smtClean="0"/>
              <a:t>Kokka</a:t>
            </a:r>
            <a:endParaRPr lang="en-US" dirty="0" smtClean="0"/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monthly periodical on art and architecture</a:t>
            </a:r>
          </a:p>
          <a:p>
            <a:pPr lvl="1"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Since 1889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HRA </a:t>
            </a:r>
            <a:r>
              <a:rPr lang="de-DE" dirty="0" err="1" smtClean="0"/>
              <a:t>Databases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Within</a:t>
            </a:r>
            <a:r>
              <a:rPr lang="de-DE" dirty="0" smtClean="0"/>
              <a:t> HRA a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databases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endParaRPr lang="de-DE" dirty="0" smtClean="0"/>
          </a:p>
          <a:p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independant</a:t>
            </a:r>
            <a:r>
              <a:rPr lang="de-DE" dirty="0" smtClean="0"/>
              <a:t> but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loosely</a:t>
            </a:r>
            <a:r>
              <a:rPr lang="de-DE" dirty="0" smtClean="0"/>
              <a:t> </a:t>
            </a:r>
            <a:r>
              <a:rPr lang="de-DE" dirty="0" err="1" smtClean="0"/>
              <a:t>coupled</a:t>
            </a:r>
            <a:endParaRPr lang="de-DE" dirty="0" smtClean="0"/>
          </a:p>
          <a:p>
            <a:pPr lvl="1"/>
            <a:r>
              <a:rPr lang="de-DE" dirty="0" smtClean="0"/>
              <a:t>Via </a:t>
            </a:r>
            <a:r>
              <a:rPr lang="de-DE" dirty="0" err="1" smtClean="0"/>
              <a:t>Several</a:t>
            </a:r>
            <a:r>
              <a:rPr lang="de-DE" dirty="0" smtClean="0"/>
              <a:t> Services </a:t>
            </a:r>
          </a:p>
          <a:p>
            <a:pPr lvl="1"/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a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retrieval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Introduce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Cluster</a:t>
            </a:r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HRA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HRA </a:t>
            </a:r>
            <a:r>
              <a:rPr lang="de-DE" dirty="0" err="1" smtClean="0"/>
              <a:t>Databases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projects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integrate</a:t>
            </a:r>
            <a:r>
              <a:rPr lang="de-DE" dirty="0" smtClean="0"/>
              <a:t> different </a:t>
            </a:r>
            <a:r>
              <a:rPr lang="de-DE" dirty="0" err="1" smtClean="0"/>
              <a:t>databases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remarks</a:t>
            </a:r>
            <a:r>
              <a:rPr lang="de-DE" dirty="0" smtClean="0"/>
              <a:t> on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LitLink</a:t>
            </a:r>
            <a:r>
              <a:rPr lang="de-DE" dirty="0" smtClean="0"/>
              <a:t> </a:t>
            </a:r>
            <a:r>
              <a:rPr lang="de-DE" dirty="0" err="1" smtClean="0"/>
              <a:t>integration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Transcultural</a:t>
            </a:r>
            <a:r>
              <a:rPr lang="de-DE" dirty="0" smtClean="0"/>
              <a:t> Image Database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TID </a:t>
            </a:r>
            <a:r>
              <a:rPr lang="en-US" dirty="0" smtClean="0"/>
              <a:t>makes use of the "Heidelberg Image Database" (</a:t>
            </a:r>
            <a:r>
              <a:rPr lang="en-US" dirty="0" err="1" smtClean="0"/>
              <a:t>HeidICON</a:t>
            </a:r>
            <a:r>
              <a:rPr lang="en-US" dirty="0" smtClean="0"/>
              <a:t>), hosted by the University Library. Currently 15 cluster projects are using the database for storing more than 45.000 images and their metadata in the system.</a:t>
            </a:r>
          </a:p>
          <a:p>
            <a:r>
              <a:rPr lang="en-US" dirty="0" smtClean="0"/>
              <a:t>More on this in a later presentation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Translingual </a:t>
            </a:r>
            <a:r>
              <a:rPr lang="de-DE" dirty="0" err="1" smtClean="0"/>
              <a:t>Concepts</a:t>
            </a:r>
            <a:r>
              <a:rPr lang="de-DE" dirty="0" smtClean="0"/>
              <a:t> Database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storing</a:t>
            </a:r>
            <a:r>
              <a:rPr lang="de-DE" dirty="0" smtClean="0"/>
              <a:t> </a:t>
            </a:r>
            <a:r>
              <a:rPr lang="de-DE" dirty="0" err="1" smtClean="0"/>
              <a:t>concepts</a:t>
            </a:r>
            <a:endParaRPr lang="de-DE" dirty="0" smtClean="0"/>
          </a:p>
          <a:p>
            <a:r>
              <a:rPr lang="de-DE" dirty="0" smtClean="0"/>
              <a:t>In a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r>
              <a:rPr lang="de-DE" dirty="0" smtClean="0"/>
              <a:t> a </a:t>
            </a:r>
            <a:r>
              <a:rPr lang="de-DE" dirty="0" err="1" smtClean="0"/>
              <a:t>statements</a:t>
            </a:r>
            <a:r>
              <a:rPr lang="de-DE" dirty="0" smtClean="0"/>
              <a:t> </a:t>
            </a:r>
            <a:r>
              <a:rPr lang="de-DE" dirty="0" err="1" smtClean="0"/>
              <a:t>database</a:t>
            </a:r>
            <a:r>
              <a:rPr lang="de-DE" dirty="0" smtClean="0"/>
              <a:t>, a</a:t>
            </a:r>
            <a:r>
              <a:rPr lang="en-US" dirty="0" smtClean="0"/>
              <a:t> resource where Cluster researchers can make statements about information objects (images, texts, bibliographic references, etc.) or about other statements.</a:t>
            </a:r>
          </a:p>
          <a:p>
            <a:r>
              <a:rPr lang="en-US" dirty="0" smtClean="0"/>
              <a:t>There have been experiments with ontology technologies (RDF and Topic maps)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</p:spPr>
        <p:txBody>
          <a:bodyPr lIns="82945" tIns="41473" rIns="82945" bIns="41473"/>
          <a:lstStyle/>
          <a:p>
            <a:fld id="{4485AB8D-DE7A-470D-BB0F-71977B258616}" type="slidenum">
              <a:rPr lang="en-GB"/>
              <a:pPr/>
              <a:t>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84970"/>
            <a:ext cx="8228160" cy="106283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/>
              <a:t>Ontology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852570"/>
            <a:ext cx="8228160" cy="5072213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A multi dimensional system for relating information objects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A classification system (like </a:t>
            </a:r>
            <a:r>
              <a:rPr lang="en-GB" dirty="0" err="1"/>
              <a:t>Dewie</a:t>
            </a:r>
            <a:r>
              <a:rPr lang="en-GB" dirty="0"/>
              <a:t> Decimal System) can be called a single dimensional metadata system 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there is only one relation type: Is subclass of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A Thesaurus (like Roget's Thesaurus) uses more dimensions: 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is part of semantic field, is connected with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Other thesauri have even more, like synonyms, antonyms, subclass,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</p:spPr>
        <p:txBody>
          <a:bodyPr lIns="82945" tIns="41473" rIns="82945" bIns="41473"/>
          <a:lstStyle/>
          <a:p>
            <a:fld id="{F073FCA2-BF69-4A39-905F-89239657E16C}" type="slidenum">
              <a:rPr lang="en-GB"/>
              <a:pPr/>
              <a:t>23</a:t>
            </a:fld>
            <a:endParaRPr lang="en-GB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79209"/>
            <a:ext cx="8228160" cy="106283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/>
              <a:t>Ontology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849689"/>
            <a:ext cx="8228160" cy="5553223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An Ontology is all the above and much more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We have a hierarchical class model (like in DDC)‏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We have an unrestricted number of relation types (not only the few of a thesaurus)‏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So we can store classifications and thesauri in ontology stores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The best way to formalize an ontology entry is: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Subject – predicate – object</a:t>
            </a:r>
          </a:p>
          <a:p>
            <a:pPr lvl="2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Where subject and object are classes or class instances</a:t>
            </a:r>
          </a:p>
          <a:p>
            <a:pPr lvl="2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And predicate is a relation type 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RDF triples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</p:spPr>
        <p:txBody>
          <a:bodyPr lIns="82945" tIns="41473" rIns="82945" bIns="41473"/>
          <a:lstStyle/>
          <a:p>
            <a:fld id="{3CF49195-6AAA-48BD-9248-0D9AFDDE6F4A}" type="slidenum">
              <a:rPr lang="en-GB"/>
              <a:pPr/>
              <a:t>24</a:t>
            </a:fld>
            <a:endParaRPr lang="en-GB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9389"/>
            <a:ext cx="8228160" cy="1130519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/>
              <a:t>What do we want to do with </a:t>
            </a:r>
            <a:r>
              <a:rPr lang="en-GB" dirty="0" err="1"/>
              <a:t>ontologies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9600" y="1960046"/>
            <a:ext cx="8228160" cy="4444307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Find </a:t>
            </a:r>
            <a:r>
              <a:rPr lang="en-GB" dirty="0"/>
              <a:t>integrated knowledge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Produce </a:t>
            </a:r>
            <a:r>
              <a:rPr lang="en-GB" dirty="0"/>
              <a:t>new knowledge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Provide </a:t>
            </a:r>
            <a:r>
              <a:rPr lang="en-GB" dirty="0"/>
              <a:t>evidence for new hypotheses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Verify </a:t>
            </a:r>
            <a:r>
              <a:rPr lang="en-GB" dirty="0"/>
              <a:t>or challenge old </a:t>
            </a:r>
            <a:r>
              <a:rPr lang="en-GB" dirty="0" smtClean="0"/>
              <a:t>hypotheses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en-US" dirty="0" smtClean="0"/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US" dirty="0" smtClean="0"/>
              <a:t>Topic Maps are being evaluated to model the Cluster, its Projects, People and research topics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Cluster </a:t>
            </a:r>
            <a:r>
              <a:rPr lang="de-DE" dirty="0" err="1" smtClean="0"/>
              <a:t>Bibliographic</a:t>
            </a:r>
            <a:r>
              <a:rPr lang="de-DE" dirty="0" smtClean="0"/>
              <a:t> Database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Based on the open source software </a:t>
            </a:r>
            <a:r>
              <a:rPr lang="en-US" sz="2400" dirty="0" err="1" smtClean="0"/>
              <a:t>Refbase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Includes besides bibliographic references the actual texts as PDF files (visible only after Login)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It provides the possibility to </a:t>
            </a:r>
            <a:r>
              <a:rPr lang="en-US" sz="2400" b="1" i="1" dirty="0" smtClean="0"/>
              <a:t>share </a:t>
            </a:r>
            <a:r>
              <a:rPr lang="en-US" sz="2400" dirty="0" smtClean="0"/>
              <a:t>bibliographical entries and the associated </a:t>
            </a:r>
            <a:r>
              <a:rPr lang="en-US" sz="2400" dirty="0" smtClean="0"/>
              <a:t>texts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err="1" smtClean="0"/>
              <a:t>Has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usual</a:t>
            </a:r>
            <a:r>
              <a:rPr lang="de-DE" sz="2400" dirty="0" smtClean="0"/>
              <a:t> </a:t>
            </a:r>
            <a:r>
              <a:rPr lang="de-DE" sz="2400" dirty="0" err="1" smtClean="0"/>
              <a:t>features</a:t>
            </a:r>
            <a:r>
              <a:rPr lang="de-DE" sz="2400" dirty="0" smtClean="0"/>
              <a:t> (</a:t>
            </a:r>
            <a:r>
              <a:rPr lang="de-DE" sz="2400" dirty="0" err="1" smtClean="0"/>
              <a:t>citation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r>
              <a:rPr lang="de-DE" sz="2400" dirty="0" smtClean="0"/>
              <a:t> </a:t>
            </a:r>
            <a:r>
              <a:rPr lang="de-DE" sz="2400" dirty="0" err="1" smtClean="0"/>
              <a:t>export</a:t>
            </a:r>
            <a:r>
              <a:rPr lang="de-DE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fields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single</a:t>
            </a:r>
            <a:r>
              <a:rPr lang="de-DE" sz="2400" dirty="0" smtClean="0"/>
              <a:t> </a:t>
            </a:r>
            <a:r>
              <a:rPr lang="de-DE" sz="2400" dirty="0" err="1" smtClean="0"/>
              <a:t>user</a:t>
            </a:r>
            <a:r>
              <a:rPr lang="de-DE" sz="2400" dirty="0" smtClean="0"/>
              <a:t> </a:t>
            </a:r>
            <a:endParaRPr lang="de-DE" sz="2400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so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e.g. </a:t>
            </a:r>
            <a:r>
              <a:rPr lang="de-DE" dirty="0" err="1" smtClean="0"/>
              <a:t>differentiate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keywords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keywords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Cluster is creating an own version of </a:t>
            </a:r>
            <a:r>
              <a:rPr lang="en-US" sz="2400" dirty="0" err="1" smtClean="0"/>
              <a:t>refbase</a:t>
            </a:r>
            <a:r>
              <a:rPr lang="en-US" sz="2400" dirty="0" smtClean="0"/>
              <a:t> with additional features</a:t>
            </a:r>
          </a:p>
          <a:p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Refbase</a:t>
            </a:r>
            <a:r>
              <a:rPr lang="de-DE" dirty="0" smtClean="0"/>
              <a:t> Cluster </a:t>
            </a:r>
            <a:r>
              <a:rPr lang="de-DE" dirty="0" err="1" smtClean="0"/>
              <a:t>bibliography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398" y="1605982"/>
            <a:ext cx="9464040" cy="472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New Features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HRA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Authentication </a:t>
            </a:r>
            <a:r>
              <a:rPr lang="de-DE" dirty="0" err="1" smtClean="0"/>
              <a:t>integrated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Active</a:t>
            </a:r>
            <a:r>
              <a:rPr lang="de-DE" dirty="0" smtClean="0"/>
              <a:t> Directory 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(</a:t>
            </a:r>
            <a:r>
              <a:rPr lang="de-DE" dirty="0" err="1" smtClean="0"/>
              <a:t>unified</a:t>
            </a:r>
            <a:r>
              <a:rPr lang="de-DE" dirty="0" smtClean="0"/>
              <a:t> </a:t>
            </a:r>
            <a:r>
              <a:rPr lang="de-DE" dirty="0" err="1" smtClean="0"/>
              <a:t>login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r>
              <a:rPr lang="de-DE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Authorization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Active</a:t>
            </a:r>
            <a:r>
              <a:rPr lang="de-DE" dirty="0" smtClean="0"/>
              <a:t> Directory Group </a:t>
            </a:r>
            <a:r>
              <a:rPr lang="de-DE" dirty="0" err="1" smtClean="0"/>
              <a:t>memberships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Without</a:t>
            </a:r>
            <a:r>
              <a:rPr lang="de-DE" dirty="0"/>
              <a:t> </a:t>
            </a:r>
            <a:r>
              <a:rPr lang="de-DE" dirty="0" smtClean="0"/>
              <a:t>Login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bibliographical</a:t>
            </a:r>
            <a:r>
              <a:rPr lang="de-DE" dirty="0" smtClean="0"/>
              <a:t> </a:t>
            </a:r>
            <a:r>
              <a:rPr lang="de-DE" dirty="0" err="1" smtClean="0"/>
              <a:t>references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visible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After </a:t>
            </a:r>
            <a:r>
              <a:rPr lang="de-DE" dirty="0" err="1" smtClean="0"/>
              <a:t>login</a:t>
            </a:r>
            <a:r>
              <a:rPr lang="de-DE" dirty="0" smtClean="0"/>
              <a:t> PDFs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accessible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import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endParaRPr lang="de-DE" dirty="0" smtClean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New Features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HRA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New input masks (quick input and extended mode)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New database fields, e.g. for inputting original script titles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Fields for Cluster publication management and integration into the website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Improved Endnote import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Etc.</a:t>
            </a:r>
          </a:p>
          <a:p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features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agenda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More </a:t>
            </a:r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endParaRPr lang="de-DE" dirty="0" smtClean="0"/>
          </a:p>
          <a:p>
            <a:pPr lvl="1"/>
            <a:r>
              <a:rPr lang="de-DE" dirty="0" smtClean="0"/>
              <a:t>User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</a:p>
          <a:p>
            <a:pPr lvl="2"/>
            <a:r>
              <a:rPr lang="de-DE" dirty="0"/>
              <a:t>M</a:t>
            </a:r>
            <a:r>
              <a:rPr lang="de-DE" dirty="0" smtClean="0"/>
              <a:t>ay </a:t>
            </a:r>
            <a:r>
              <a:rPr lang="de-DE" dirty="0" err="1" smtClean="0"/>
              <a:t>read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bibliographic</a:t>
            </a:r>
            <a:r>
              <a:rPr lang="de-DE" dirty="0" smtClean="0"/>
              <a:t> </a:t>
            </a:r>
            <a:r>
              <a:rPr lang="de-DE" dirty="0" err="1" smtClean="0"/>
              <a:t>entry</a:t>
            </a:r>
            <a:endParaRPr lang="de-DE" dirty="0" smtClean="0"/>
          </a:p>
          <a:p>
            <a:pPr lvl="2"/>
            <a:r>
              <a:rPr lang="de-DE" dirty="0" smtClean="0"/>
              <a:t>May </a:t>
            </a:r>
            <a:r>
              <a:rPr lang="de-DE" dirty="0" err="1" smtClean="0"/>
              <a:t>read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PDF</a:t>
            </a:r>
          </a:p>
          <a:p>
            <a:pPr lvl="1"/>
            <a:r>
              <a:rPr lang="de-DE" dirty="0" err="1" smtClean="0"/>
              <a:t>Based</a:t>
            </a:r>
            <a:r>
              <a:rPr lang="de-DE" dirty="0" smtClean="0"/>
              <a:t> on Group </a:t>
            </a:r>
            <a:r>
              <a:rPr lang="de-DE" dirty="0" err="1" smtClean="0"/>
              <a:t>memberships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Automated</a:t>
            </a:r>
            <a:r>
              <a:rPr lang="de-DE" dirty="0" smtClean="0"/>
              <a:t> Import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whole</a:t>
            </a:r>
            <a:r>
              <a:rPr lang="de-DE" dirty="0" smtClean="0"/>
              <a:t> </a:t>
            </a:r>
            <a:r>
              <a:rPr lang="de-DE" dirty="0" err="1" smtClean="0"/>
              <a:t>endnote</a:t>
            </a:r>
            <a:r>
              <a:rPr lang="de-DE" dirty="0" smtClean="0"/>
              <a:t> </a:t>
            </a:r>
            <a:r>
              <a:rPr lang="de-DE" dirty="0" err="1" smtClean="0"/>
              <a:t>bibliographies</a:t>
            </a:r>
            <a:r>
              <a:rPr lang="de-DE" dirty="0" smtClean="0"/>
              <a:t> </a:t>
            </a:r>
            <a:r>
              <a:rPr lang="de-DE" i="1" dirty="0" err="1" smtClean="0"/>
              <a:t>with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attached</a:t>
            </a:r>
            <a:r>
              <a:rPr lang="de-DE" i="1" dirty="0" smtClean="0"/>
              <a:t> PDF-Files</a:t>
            </a:r>
            <a:r>
              <a:rPr lang="de-DE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Additional </a:t>
            </a:r>
            <a:r>
              <a:rPr lang="de-DE" dirty="0" err="1" smtClean="0"/>
              <a:t>import</a:t>
            </a:r>
            <a:r>
              <a:rPr lang="de-DE" dirty="0" smtClean="0"/>
              <a:t> </a:t>
            </a:r>
            <a:r>
              <a:rPr lang="de-DE" dirty="0" err="1" smtClean="0"/>
              <a:t>fortmats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Citavi</a:t>
            </a:r>
            <a:endParaRPr lang="de-DE" dirty="0"/>
          </a:p>
          <a:p>
            <a:pPr lvl="1"/>
            <a:r>
              <a:rPr lang="de-DE" dirty="0" err="1" smtClean="0"/>
              <a:t>Litlink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endParaRPr lang="de-DE" dirty="0" smtClean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</p:spPr>
        <p:txBody>
          <a:bodyPr lIns="82945" tIns="41473" rIns="82945" bIns="41473"/>
          <a:lstStyle/>
          <a:p>
            <a:fld id="{10EA6812-2AB2-4C43-98FC-861E5173384D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161297"/>
            <a:ext cx="8228160" cy="1144921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/>
              <a:t>The Cluster of Excellence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801" y="1195326"/>
            <a:ext cx="8228160" cy="4520635"/>
          </a:xfrm>
          <a:ln/>
        </p:spPr>
        <p:txBody>
          <a:bodyPr/>
          <a:lstStyle/>
          <a:p>
            <a:pPr>
              <a:lnSpc>
                <a:spcPct val="93000"/>
              </a:lnSpc>
              <a:buFont typeface="Arial" pitchFamily="34" charset="0"/>
              <a:buChar char="•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"Asia and Europe in a Global Context"</a:t>
            </a:r>
          </a:p>
          <a:p>
            <a:pPr>
              <a:lnSpc>
                <a:spcPct val="93000"/>
              </a:lnSpc>
              <a:buFont typeface="Arial" pitchFamily="34" charset="0"/>
              <a:buChar char="•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Part of the German Federal Excellence Initiative</a:t>
            </a:r>
          </a:p>
          <a:p>
            <a:pPr lvl="1">
              <a:lnSpc>
                <a:spcPct val="93000"/>
              </a:lnSpc>
              <a:buFont typeface="Arial" pitchFamily="34" charset="0"/>
              <a:buChar char="•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"to establish internationally visible, competitive research and training facilities"</a:t>
            </a:r>
          </a:p>
          <a:p>
            <a:pPr>
              <a:lnSpc>
                <a:spcPct val="93000"/>
              </a:lnSpc>
              <a:buFont typeface="Arial" pitchFamily="34" charset="0"/>
              <a:buChar char="•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A cluster of </a:t>
            </a:r>
            <a:r>
              <a:rPr lang="en-GB" dirty="0" smtClean="0"/>
              <a:t>over 60 interdisciplinary </a:t>
            </a:r>
            <a:r>
              <a:rPr lang="en-GB" dirty="0"/>
              <a:t>projects</a:t>
            </a:r>
          </a:p>
          <a:p>
            <a:pPr lvl="1">
              <a:lnSpc>
                <a:spcPct val="93000"/>
              </a:lnSpc>
              <a:buFont typeface="Arial" pitchFamily="34" charset="0"/>
              <a:buChar char="•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Analysing cultural interactions between Asia and Europe</a:t>
            </a:r>
          </a:p>
          <a:p>
            <a:pPr>
              <a:lnSpc>
                <a:spcPct val="93000"/>
              </a:lnSpc>
              <a:buFont typeface="Arial" pitchFamily="34" charset="0"/>
              <a:buChar char="•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Includes a </a:t>
            </a:r>
            <a:r>
              <a:rPr lang="en-GB" dirty="0" smtClean="0"/>
              <a:t>virtual </a:t>
            </a:r>
            <a:r>
              <a:rPr lang="en-GB" dirty="0"/>
              <a:t>research infrastructure called Heidelberg Research Architecture (HRA)‏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de-DE" dirty="0" smtClean="0"/>
              <a:t>HRA  - </a:t>
            </a:r>
            <a:r>
              <a:rPr lang="de-DE" dirty="0" err="1" smtClean="0"/>
              <a:t>Document</a:t>
            </a:r>
            <a:r>
              <a:rPr lang="de-DE" dirty="0" smtClean="0"/>
              <a:t> </a:t>
            </a:r>
            <a:r>
              <a:rPr lang="de-DE" dirty="0" err="1" smtClean="0"/>
              <a:t>indexing</a:t>
            </a:r>
            <a:r>
              <a:rPr lang="de-DE" dirty="0" smtClean="0"/>
              <a:t> Service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HRA provides a  customized document search engine with </a:t>
            </a:r>
            <a:r>
              <a:rPr lang="en-US" dirty="0" err="1" smtClean="0"/>
              <a:t>fulltext</a:t>
            </a:r>
            <a:r>
              <a:rPr lang="en-US" dirty="0" smtClean="0"/>
              <a:t> search</a:t>
            </a:r>
          </a:p>
          <a:p>
            <a:pPr lvl="1"/>
            <a:r>
              <a:rPr lang="de-DE" dirty="0" smtClean="0"/>
              <a:t>A </a:t>
            </a:r>
            <a:r>
              <a:rPr lang="de-DE" dirty="0" err="1" smtClean="0"/>
              <a:t>fulltext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engine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uses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it‘s</a:t>
            </a:r>
            <a:r>
              <a:rPr lang="de-DE" dirty="0" smtClean="0"/>
              <a:t> </a:t>
            </a:r>
            <a:r>
              <a:rPr lang="de-DE" dirty="0" err="1" smtClean="0"/>
              <a:t>indexing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supports</a:t>
            </a:r>
            <a:r>
              <a:rPr lang="de-DE" dirty="0" smtClean="0"/>
              <a:t> </a:t>
            </a:r>
            <a:r>
              <a:rPr lang="de-DE" dirty="0" err="1" smtClean="0"/>
              <a:t>pdf</a:t>
            </a:r>
            <a:r>
              <a:rPr lang="de-DE" dirty="0" smtClean="0"/>
              <a:t> </a:t>
            </a:r>
            <a:r>
              <a:rPr lang="de-DE" dirty="0" err="1" smtClean="0"/>
              <a:t>files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But per </a:t>
            </a:r>
            <a:r>
              <a:rPr lang="de-DE" dirty="0" err="1" smtClean="0"/>
              <a:t>request</a:t>
            </a:r>
            <a:r>
              <a:rPr lang="de-DE" dirty="0" smtClean="0"/>
              <a:t> </a:t>
            </a:r>
            <a:r>
              <a:rPr lang="de-DE" dirty="0" err="1" smtClean="0"/>
              <a:t>customizable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index</a:t>
            </a:r>
            <a:r>
              <a:rPr lang="de-DE" dirty="0" smtClean="0"/>
              <a:t> </a:t>
            </a:r>
            <a:r>
              <a:rPr lang="de-DE" dirty="0" err="1" smtClean="0"/>
              <a:t>microsoft</a:t>
            </a:r>
            <a:r>
              <a:rPr lang="de-DE" dirty="0" smtClean="0"/>
              <a:t> </a:t>
            </a:r>
            <a:r>
              <a:rPr lang="de-DE" dirty="0" err="1" smtClean="0"/>
              <a:t>office</a:t>
            </a:r>
            <a:r>
              <a:rPr lang="de-DE" dirty="0" smtClean="0"/>
              <a:t> </a:t>
            </a:r>
            <a:r>
              <a:rPr lang="de-DE" dirty="0" err="1" smtClean="0"/>
              <a:t>formats</a:t>
            </a:r>
            <a:r>
              <a:rPr lang="de-DE" dirty="0" smtClean="0"/>
              <a:t>, mp3 , simple </a:t>
            </a:r>
            <a:r>
              <a:rPr lang="de-DE" dirty="0" err="1" smtClean="0"/>
              <a:t>text</a:t>
            </a:r>
            <a:r>
              <a:rPr lang="de-DE" dirty="0" smtClean="0"/>
              <a:t>,</a:t>
            </a:r>
            <a:r>
              <a:rPr lang="de-DE" dirty="0" smtClean="0"/>
              <a:t> Etc.</a:t>
            </a:r>
            <a:endParaRPr lang="de-DE" dirty="0" smtClean="0"/>
          </a:p>
          <a:p>
            <a:pPr lvl="1"/>
            <a:r>
              <a:rPr lang="de-DE" dirty="0" smtClean="0">
                <a:hlinkClick r:id="rId2"/>
              </a:rPr>
              <a:t>Search </a:t>
            </a:r>
            <a:r>
              <a:rPr lang="de-DE" dirty="0" err="1" smtClean="0">
                <a:hlinkClick r:id="rId2"/>
              </a:rPr>
              <a:t>interface</a:t>
            </a:r>
            <a:r>
              <a:rPr lang="de-DE" dirty="0" smtClean="0">
                <a:hlinkClick r:id="rId2"/>
              </a:rPr>
              <a:t> 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refbase</a:t>
            </a:r>
            <a:r>
              <a:rPr lang="de-DE" dirty="0" smtClean="0"/>
              <a:t> </a:t>
            </a:r>
            <a:r>
              <a:rPr lang="de-DE" dirty="0" err="1" smtClean="0"/>
              <a:t>pdfstore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Integrated HRA Projects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Thesaurus </a:t>
            </a:r>
            <a:r>
              <a:rPr lang="en-US" dirty="0" err="1" smtClean="0"/>
              <a:t>Linguae</a:t>
            </a:r>
            <a:r>
              <a:rPr lang="en-US" dirty="0" smtClean="0"/>
              <a:t> </a:t>
            </a:r>
            <a:r>
              <a:rPr lang="en-US" dirty="0" err="1" smtClean="0"/>
              <a:t>Sericae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an historical and comparative </a:t>
            </a:r>
            <a:r>
              <a:rPr lang="en-US" sz="2400" dirty="0" err="1" smtClean="0"/>
              <a:t>encyclopaedia</a:t>
            </a:r>
            <a:r>
              <a:rPr lang="en-US" sz="2400" dirty="0" smtClean="0"/>
              <a:t> of Chinese conceptual schemes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an international collaborative project aimed to explore the conceptual schemes of the Chinese language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 major expansion through the addition of the databases </a:t>
            </a:r>
            <a:r>
              <a:rPr lang="en-US" sz="2400" dirty="0" err="1" smtClean="0"/>
              <a:t>Wissenschaftssprache</a:t>
            </a:r>
            <a:r>
              <a:rPr lang="en-US" sz="2400" dirty="0" smtClean="0"/>
              <a:t> </a:t>
            </a:r>
            <a:r>
              <a:rPr lang="en-US" sz="2400" dirty="0" err="1" smtClean="0"/>
              <a:t>Chinesisch</a:t>
            </a:r>
            <a:r>
              <a:rPr lang="en-US" sz="2400" dirty="0" smtClean="0"/>
              <a:t> (WSC), or "Studies in the Formation of Modern Chinese Terminologies"</a:t>
            </a:r>
          </a:p>
          <a:p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Integrated HRA Projects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GeoTWAIN</a:t>
            </a:r>
            <a:r>
              <a:rPr lang="en-US" sz="2400" dirty="0" smtClean="0"/>
              <a:t> (</a:t>
            </a:r>
            <a:r>
              <a:rPr lang="en-US" sz="2400" dirty="0" err="1" smtClean="0"/>
              <a:t>GeoTool</a:t>
            </a:r>
            <a:r>
              <a:rPr lang="en-US" sz="2400" dirty="0" smtClean="0"/>
              <a:t> Without An Important Name)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See later presentation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Quotation Finder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See later presentation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HyperEvaluation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See later presentation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Turkology</a:t>
            </a:r>
            <a:r>
              <a:rPr lang="en-US" dirty="0" smtClean="0"/>
              <a:t> Annual Online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aimed at digitizing the 26 volume journal and re-publishing the entries in an online database with new and efficient search options.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HRA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overall</a:t>
            </a:r>
            <a:r>
              <a:rPr lang="de-DE" dirty="0" smtClean="0"/>
              <a:t> </a:t>
            </a:r>
            <a:r>
              <a:rPr lang="de-DE" dirty="0" err="1" smtClean="0"/>
              <a:t>Architecture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shot</a:t>
            </a:r>
            <a:endParaRPr lang="de-DE" dirty="0"/>
          </a:p>
        </p:txBody>
      </p:sp>
      <p:pic>
        <p:nvPicPr>
          <p:cNvPr id="4" name="Picture 3" descr="HRA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87294"/>
            <a:ext cx="9144000" cy="528341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>
          <a:xfrm>
            <a:off x="2819400" y="2209800"/>
            <a:ext cx="6172200" cy="1600200"/>
          </a:xfrm>
          <a:prstGeom prst="rect">
            <a:avLst/>
          </a:prstGeom>
          <a:noFill/>
          <a:ln>
            <a:solidFill>
              <a:schemeClr val="accent1">
                <a:alpha val="42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1905000" y="3275013"/>
            <a:ext cx="1066800" cy="1587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71800" y="4267200"/>
            <a:ext cx="1828800" cy="1143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2053" name="TextBox 19"/>
          <p:cNvSpPr txBox="1">
            <a:spLocks noChangeArrowheads="1"/>
          </p:cNvSpPr>
          <p:nvPr/>
        </p:nvSpPr>
        <p:spPr bwMode="auto">
          <a:xfrm>
            <a:off x="3124200" y="4876800"/>
            <a:ext cx="144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effectLst/>
                <a:latin typeface="Calibri" pitchFamily="34" charset="0"/>
              </a:rPr>
              <a:t>HyperImage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10800000">
            <a:off x="2971800" y="4648200"/>
            <a:ext cx="1828800" cy="1588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TextBox 21"/>
          <p:cNvSpPr txBox="1">
            <a:spLocks noChangeArrowheads="1"/>
          </p:cNvSpPr>
          <p:nvPr/>
        </p:nvSpPr>
        <p:spPr bwMode="auto">
          <a:xfrm>
            <a:off x="3505200" y="4267200"/>
            <a:ext cx="1047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effectLst/>
                <a:latin typeface="Calibri" pitchFamily="34" charset="0"/>
              </a:rPr>
              <a:t>WSDL</a:t>
            </a:r>
          </a:p>
        </p:txBody>
      </p:sp>
      <p:grpSp>
        <p:nvGrpSpPr>
          <p:cNvPr id="2" name="Group 147"/>
          <p:cNvGrpSpPr>
            <a:grpSpLocks/>
          </p:cNvGrpSpPr>
          <p:nvPr/>
        </p:nvGrpSpPr>
        <p:grpSpPr bwMode="auto">
          <a:xfrm>
            <a:off x="5029200" y="2438400"/>
            <a:ext cx="1828800" cy="1143000"/>
            <a:chOff x="4724400" y="3886200"/>
            <a:chExt cx="1828800" cy="1143000"/>
          </a:xfrm>
        </p:grpSpPr>
        <p:sp>
          <p:nvSpPr>
            <p:cNvPr id="52" name="Rectangle 51"/>
            <p:cNvSpPr/>
            <p:nvPr/>
          </p:nvSpPr>
          <p:spPr>
            <a:xfrm>
              <a:off x="4724400" y="3886200"/>
              <a:ext cx="1828800" cy="1143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ffectLst/>
              </a:endParaRPr>
            </a:p>
          </p:txBody>
        </p:sp>
        <p:sp>
          <p:nvSpPr>
            <p:cNvPr id="2108" name="TextBox 58"/>
            <p:cNvSpPr txBox="1">
              <a:spLocks noChangeArrowheads="1"/>
            </p:cNvSpPr>
            <p:nvPr/>
          </p:nvSpPr>
          <p:spPr bwMode="auto">
            <a:xfrm>
              <a:off x="4800600" y="4038600"/>
              <a:ext cx="1676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effectLst/>
                  <a:latin typeface="Calibri" pitchFamily="34" charset="0"/>
                </a:rPr>
                <a:t>Ontology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4953000" y="4724400"/>
              <a:ext cx="228600" cy="228600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ffectLst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5715000" y="4724400"/>
              <a:ext cx="228600" cy="228600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ffectLst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5334000" y="4495800"/>
              <a:ext cx="228600" cy="228600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ffectLst/>
              </a:endParaRPr>
            </a:p>
          </p:txBody>
        </p:sp>
        <p:cxnSp>
          <p:nvCxnSpPr>
            <p:cNvPr id="79" name="Straight Connector 78"/>
            <p:cNvCxnSpPr>
              <a:endCxn id="75" idx="6"/>
            </p:cNvCxnSpPr>
            <p:nvPr/>
          </p:nvCxnSpPr>
          <p:spPr>
            <a:xfrm rot="10800000" flipV="1">
              <a:off x="5181600" y="4724400"/>
              <a:ext cx="261938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7" idx="4"/>
              <a:endCxn id="76" idx="2"/>
            </p:cNvCxnSpPr>
            <p:nvPr/>
          </p:nvCxnSpPr>
          <p:spPr>
            <a:xfrm rot="16200000" flipH="1">
              <a:off x="5524500" y="4648200"/>
              <a:ext cx="114300" cy="266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7086600" y="2438400"/>
            <a:ext cx="1828800" cy="1143000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2058" name="TextBox 84"/>
          <p:cNvSpPr txBox="1">
            <a:spLocks noChangeArrowheads="1"/>
          </p:cNvSpPr>
          <p:nvPr/>
        </p:nvSpPr>
        <p:spPr bwMode="auto">
          <a:xfrm>
            <a:off x="7239000" y="2581275"/>
            <a:ext cx="182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err="1">
                <a:effectLst/>
                <a:latin typeface="Calibri" pitchFamily="34" charset="0"/>
              </a:rPr>
              <a:t>Translingual</a:t>
            </a:r>
            <a:r>
              <a:rPr lang="en-US">
                <a:effectLst/>
                <a:latin typeface="Calibri" pitchFamily="34" charset="0"/>
              </a:rPr>
              <a:t> </a:t>
            </a:r>
          </a:p>
          <a:p>
            <a:r>
              <a:rPr lang="en-US">
                <a:effectLst/>
                <a:latin typeface="Calibri" pitchFamily="34" charset="0"/>
              </a:rPr>
              <a:t>Concepts</a:t>
            </a:r>
          </a:p>
          <a:p>
            <a:r>
              <a:rPr lang="en-US" err="1">
                <a:effectLst/>
                <a:latin typeface="Calibri" pitchFamily="34" charset="0"/>
              </a:rPr>
              <a:t>Dabatase</a:t>
            </a:r>
            <a:r>
              <a:rPr lang="en-US">
                <a:effectLst/>
                <a:latin typeface="Calibri" pitchFamily="34" charset="0"/>
              </a:rPr>
              <a:t> (TCD)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6200" y="4267200"/>
            <a:ext cx="1828800" cy="1143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2100" name="TextBox 14"/>
          <p:cNvSpPr txBox="1">
            <a:spLocks noChangeArrowheads="1"/>
          </p:cNvSpPr>
          <p:nvPr/>
        </p:nvSpPr>
        <p:spPr bwMode="auto">
          <a:xfrm>
            <a:off x="0" y="4888468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err="1">
                <a:effectLst/>
                <a:latin typeface="Calibri" pitchFamily="34" charset="0"/>
              </a:rPr>
              <a:t>HeidIcon</a:t>
            </a:r>
            <a:endParaRPr lang="en-US">
              <a:effectLst/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10800000">
            <a:off x="76200" y="4648200"/>
            <a:ext cx="1828800" cy="1588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2" name="TextBox 17"/>
          <p:cNvSpPr txBox="1">
            <a:spLocks noChangeArrowheads="1"/>
          </p:cNvSpPr>
          <p:nvPr/>
        </p:nvSpPr>
        <p:spPr bwMode="auto">
          <a:xfrm>
            <a:off x="609600" y="4267200"/>
            <a:ext cx="10483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effectLst/>
                <a:latin typeface="Calibri" pitchFamily="34" charset="0"/>
              </a:rPr>
              <a:t>WSDL</a:t>
            </a:r>
          </a:p>
        </p:txBody>
      </p:sp>
      <p:sp>
        <p:nvSpPr>
          <p:cNvPr id="32" name="Can 31"/>
          <p:cNvSpPr/>
          <p:nvPr/>
        </p:nvSpPr>
        <p:spPr bwMode="auto">
          <a:xfrm>
            <a:off x="946298" y="4953000"/>
            <a:ext cx="882502" cy="304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err="1">
                <a:effectLst/>
              </a:rPr>
              <a:t>EasyDB</a:t>
            </a:r>
            <a:endParaRPr lang="en-US" sz="1500">
              <a:effectLst/>
            </a:endParaRPr>
          </a:p>
        </p:txBody>
      </p:sp>
      <p:sp>
        <p:nvSpPr>
          <p:cNvPr id="39" name="Can 38"/>
          <p:cNvSpPr/>
          <p:nvPr/>
        </p:nvSpPr>
        <p:spPr bwMode="auto">
          <a:xfrm>
            <a:off x="685800" y="5791200"/>
            <a:ext cx="609600" cy="7620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>
              <a:effectLst/>
            </a:endParaRPr>
          </a:p>
        </p:txBody>
      </p:sp>
      <p:sp>
        <p:nvSpPr>
          <p:cNvPr id="2105" name="Rectangle 87"/>
          <p:cNvSpPr>
            <a:spLocks noChangeArrowheads="1"/>
          </p:cNvSpPr>
          <p:nvPr/>
        </p:nvSpPr>
        <p:spPr bwMode="auto">
          <a:xfrm>
            <a:off x="685800" y="5943600"/>
            <a:ext cx="838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>
                <a:effectLst/>
                <a:latin typeface="Calibri" pitchFamily="34" charset="0"/>
              </a:rPr>
              <a:t>URZ</a:t>
            </a:r>
          </a:p>
          <a:p>
            <a:r>
              <a:rPr lang="de-DE" sz="1500">
                <a:effectLst/>
                <a:latin typeface="Calibri" pitchFamily="34" charset="0"/>
              </a:rPr>
              <a:t>(TIFF)</a:t>
            </a:r>
            <a:endParaRPr lang="en-US" sz="1500">
              <a:effectLst/>
              <a:latin typeface="Calibri" pitchFamily="34" charset="0"/>
            </a:endParaRPr>
          </a:p>
        </p:txBody>
      </p:sp>
      <p:cxnSp>
        <p:nvCxnSpPr>
          <p:cNvPr id="100" name="Straight Arrow Connector 99"/>
          <p:cNvCxnSpPr>
            <a:stCxn id="14" idx="2"/>
            <a:endCxn id="39" idx="1"/>
          </p:cNvCxnSpPr>
          <p:nvPr/>
        </p:nvCxnSpPr>
        <p:spPr bwMode="auto">
          <a:xfrm rot="5400000">
            <a:off x="800101" y="5600700"/>
            <a:ext cx="381000" cy="3175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2971800" y="2438400"/>
            <a:ext cx="2209800" cy="1143000"/>
            <a:chOff x="2514600" y="4038600"/>
            <a:chExt cx="2209800" cy="1143000"/>
          </a:xfrm>
        </p:grpSpPr>
        <p:sp>
          <p:nvSpPr>
            <p:cNvPr id="106" name="Rectangle 105"/>
            <p:cNvSpPr/>
            <p:nvPr/>
          </p:nvSpPr>
          <p:spPr>
            <a:xfrm>
              <a:off x="2514600" y="4038600"/>
              <a:ext cx="1828800" cy="1143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ffectLst/>
              </a:endParaRPr>
            </a:p>
          </p:txBody>
        </p:sp>
        <p:sp>
          <p:nvSpPr>
            <p:cNvPr id="2096" name="TextBox 106"/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2209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effectLst/>
                  <a:latin typeface="Calibri" pitchFamily="34" charset="0"/>
                </a:rPr>
                <a:t>HRA Integration</a:t>
              </a:r>
            </a:p>
            <a:p>
              <a:endParaRPr lang="en-US">
                <a:effectLst/>
                <a:latin typeface="Calibri" pitchFamily="34" charset="0"/>
              </a:endParaRPr>
            </a:p>
          </p:txBody>
        </p:sp>
        <p:sp>
          <p:nvSpPr>
            <p:cNvPr id="108" name="Can 107"/>
            <p:cNvSpPr/>
            <p:nvPr/>
          </p:nvSpPr>
          <p:spPr>
            <a:xfrm>
              <a:off x="2895600" y="4724400"/>
              <a:ext cx="1295400" cy="3048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>
                  <a:effectLst/>
                </a:rPr>
                <a:t>Database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10800000">
              <a:off x="2514600" y="4419600"/>
              <a:ext cx="1828800" cy="1588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Round Single Corner Rectangle 125"/>
          <p:cNvSpPr/>
          <p:nvPr/>
        </p:nvSpPr>
        <p:spPr>
          <a:xfrm>
            <a:off x="4038600" y="381000"/>
            <a:ext cx="2362200" cy="1143000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127" name="Round Single Corner Rectangle 126"/>
          <p:cNvSpPr/>
          <p:nvPr/>
        </p:nvSpPr>
        <p:spPr>
          <a:xfrm>
            <a:off x="3810000" y="533400"/>
            <a:ext cx="2362200" cy="1143000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128" name="Round Single Corner Rectangle 127"/>
          <p:cNvSpPr/>
          <p:nvPr/>
        </p:nvSpPr>
        <p:spPr>
          <a:xfrm>
            <a:off x="3581400" y="685800"/>
            <a:ext cx="2362200" cy="1143000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/>
                </a:solidFill>
                <a:effectLst/>
              </a:rPr>
              <a:t>Graphical User Interface (GUI)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 rot="16200000" flipH="1">
            <a:off x="5048250" y="2114550"/>
            <a:ext cx="609600" cy="381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5638800" y="1828800"/>
            <a:ext cx="1676400" cy="6096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28" idx="2"/>
          </p:cNvCxnSpPr>
          <p:nvPr/>
        </p:nvCxnSpPr>
        <p:spPr>
          <a:xfrm rot="5400000">
            <a:off x="3810000" y="1485900"/>
            <a:ext cx="609600" cy="12954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5400000" flipH="1" flipV="1">
            <a:off x="2024063" y="3309937"/>
            <a:ext cx="685800" cy="1228725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2057399" y="3733800"/>
            <a:ext cx="738963" cy="3231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>
                <a:effectLst/>
              </a:rPr>
              <a:t>SOAP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76200" y="2438400"/>
            <a:ext cx="1828800" cy="1143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533400" y="2438400"/>
            <a:ext cx="10483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effectLst/>
                <a:latin typeface="Calibri" pitchFamily="34" charset="0"/>
              </a:rPr>
              <a:t>Refbase</a:t>
            </a:r>
          </a:p>
        </p:txBody>
      </p:sp>
      <p:sp>
        <p:nvSpPr>
          <p:cNvPr id="40" name="Can 39"/>
          <p:cNvSpPr/>
          <p:nvPr/>
        </p:nvSpPr>
        <p:spPr bwMode="auto">
          <a:xfrm>
            <a:off x="870098" y="3124200"/>
            <a:ext cx="882502" cy="304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err="1">
                <a:effectLst/>
              </a:rPr>
              <a:t>MySQL</a:t>
            </a:r>
            <a:endParaRPr lang="en-US" sz="1500">
              <a:effectLst/>
            </a:endParaRPr>
          </a:p>
        </p:txBody>
      </p:sp>
      <p:sp>
        <p:nvSpPr>
          <p:cNvPr id="86" name="Flowchart: Punched Tape 85"/>
          <p:cNvSpPr/>
          <p:nvPr/>
        </p:nvSpPr>
        <p:spPr bwMode="auto">
          <a:xfrm>
            <a:off x="152400" y="3124200"/>
            <a:ext cx="5334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err="1">
                <a:solidFill>
                  <a:schemeClr val="tx1"/>
                </a:solidFill>
                <a:effectLst/>
              </a:rPr>
              <a:t>Pdf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 rot="10800000">
            <a:off x="76200" y="2819400"/>
            <a:ext cx="1828800" cy="1588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2057400" y="3105150"/>
            <a:ext cx="609600" cy="3238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smtClean="0">
                <a:effectLst/>
              </a:rPr>
              <a:t>SQL</a:t>
            </a:r>
            <a:endParaRPr lang="en-US" sz="1500">
              <a:effectLst/>
            </a:endParaRPr>
          </a:p>
        </p:txBody>
      </p:sp>
      <p:cxnSp>
        <p:nvCxnSpPr>
          <p:cNvPr id="178" name="Straight Arrow Connector 177"/>
          <p:cNvCxnSpPr>
            <a:stCxn id="128" idx="1"/>
          </p:cNvCxnSpPr>
          <p:nvPr/>
        </p:nvCxnSpPr>
        <p:spPr>
          <a:xfrm rot="10800000" flipV="1">
            <a:off x="685800" y="1257300"/>
            <a:ext cx="2895600" cy="18288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2339163" y="1657350"/>
            <a:ext cx="861237" cy="3238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err="1">
                <a:effectLst/>
              </a:rPr>
              <a:t>Lucene</a:t>
            </a:r>
            <a:endParaRPr lang="en-US" sz="1500">
              <a:effectLst/>
            </a:endParaRPr>
          </a:p>
        </p:txBody>
      </p:sp>
      <p:cxnSp>
        <p:nvCxnSpPr>
          <p:cNvPr id="191" name="Straight Arrow Connector 190"/>
          <p:cNvCxnSpPr/>
          <p:nvPr/>
        </p:nvCxnSpPr>
        <p:spPr>
          <a:xfrm rot="16200000" flipH="1">
            <a:off x="1790700" y="4686300"/>
            <a:ext cx="1295400" cy="10668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1905000" y="4495800"/>
            <a:ext cx="1066800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 bwMode="auto">
          <a:xfrm>
            <a:off x="2971800" y="5562600"/>
            <a:ext cx="1828800" cy="1143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2079" name="TextBox 226"/>
          <p:cNvSpPr txBox="1">
            <a:spLocks noChangeArrowheads="1"/>
          </p:cNvSpPr>
          <p:nvPr/>
        </p:nvSpPr>
        <p:spPr bwMode="auto">
          <a:xfrm>
            <a:off x="3124200" y="6172200"/>
            <a:ext cx="144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effectLst/>
                <a:latin typeface="Calibri" pitchFamily="34" charset="0"/>
              </a:rPr>
              <a:t>HSM</a:t>
            </a:r>
          </a:p>
        </p:txBody>
      </p:sp>
      <p:cxnSp>
        <p:nvCxnSpPr>
          <p:cNvPr id="228" name="Straight Connector 227"/>
          <p:cNvCxnSpPr/>
          <p:nvPr/>
        </p:nvCxnSpPr>
        <p:spPr bwMode="auto">
          <a:xfrm rot="10800000">
            <a:off x="2971800" y="5943600"/>
            <a:ext cx="1828800" cy="1588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1" name="TextBox 228"/>
          <p:cNvSpPr txBox="1">
            <a:spLocks noChangeArrowheads="1"/>
          </p:cNvSpPr>
          <p:nvPr/>
        </p:nvSpPr>
        <p:spPr bwMode="auto">
          <a:xfrm>
            <a:off x="3505200" y="5562600"/>
            <a:ext cx="10483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effectLst/>
                <a:latin typeface="Calibri" pitchFamily="34" charset="0"/>
              </a:rPr>
              <a:t>WSDL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HRA </a:t>
            </a:r>
            <a:r>
              <a:rPr kumimoji="0" lang="de-D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follows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service</a:t>
            </a:r>
            <a:r>
              <a:rPr kumimoji="0" lang="de-DE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oriented</a:t>
            </a:r>
            <a:r>
              <a:rPr kumimoji="0" lang="de-DE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approach</a:t>
            </a:r>
            <a:endParaRPr kumimoji="0" lang="de-DE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Flowchart: Magnetic Disk 2"/>
          <p:cNvSpPr/>
          <p:nvPr/>
        </p:nvSpPr>
        <p:spPr>
          <a:xfrm>
            <a:off x="1447800" y="4572000"/>
            <a:ext cx="685800" cy="990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lowchart: Magnetic Disk 3"/>
          <p:cNvSpPr/>
          <p:nvPr/>
        </p:nvSpPr>
        <p:spPr>
          <a:xfrm>
            <a:off x="1600200" y="4724400"/>
            <a:ext cx="685800" cy="990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lowchart: Magnetic Disk 4"/>
          <p:cNvSpPr/>
          <p:nvPr/>
        </p:nvSpPr>
        <p:spPr>
          <a:xfrm>
            <a:off x="1752600" y="4876800"/>
            <a:ext cx="685800" cy="990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owchart: Magnetic Disk 5"/>
          <p:cNvSpPr/>
          <p:nvPr/>
        </p:nvSpPr>
        <p:spPr>
          <a:xfrm>
            <a:off x="1905000" y="5029200"/>
            <a:ext cx="685800" cy="990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owchart: Magnetic Disk 6"/>
          <p:cNvSpPr/>
          <p:nvPr/>
        </p:nvSpPr>
        <p:spPr>
          <a:xfrm>
            <a:off x="2057400" y="5181600"/>
            <a:ext cx="685800" cy="990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2159358" y="5638800"/>
            <a:ext cx="675282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DBs</a:t>
            </a:r>
            <a:endParaRPr lang="de-DE" sz="1600" dirty="0"/>
          </a:p>
        </p:txBody>
      </p:sp>
      <p:sp>
        <p:nvSpPr>
          <p:cNvPr id="9" name="Flowchart: Internal Storage 8"/>
          <p:cNvSpPr/>
          <p:nvPr/>
        </p:nvSpPr>
        <p:spPr>
          <a:xfrm>
            <a:off x="3695164" y="4648200"/>
            <a:ext cx="762000" cy="9906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lowchart: Internal Storage 9"/>
          <p:cNvSpPr/>
          <p:nvPr/>
        </p:nvSpPr>
        <p:spPr>
          <a:xfrm>
            <a:off x="3847564" y="4800600"/>
            <a:ext cx="762000" cy="9906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lowchart: Internal Storage 10"/>
          <p:cNvSpPr/>
          <p:nvPr/>
        </p:nvSpPr>
        <p:spPr>
          <a:xfrm>
            <a:off x="3999964" y="4953000"/>
            <a:ext cx="762000" cy="9906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lowchart: Internal Storage 11"/>
          <p:cNvSpPr/>
          <p:nvPr/>
        </p:nvSpPr>
        <p:spPr>
          <a:xfrm>
            <a:off x="4152364" y="5105400"/>
            <a:ext cx="762000" cy="9906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Box 12"/>
          <p:cNvSpPr txBox="1"/>
          <p:nvPr/>
        </p:nvSpPr>
        <p:spPr>
          <a:xfrm>
            <a:off x="4191001" y="5410200"/>
            <a:ext cx="838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Lucene</a:t>
            </a:r>
            <a:r>
              <a:rPr lang="de-DE" sz="1400" dirty="0" smtClean="0"/>
              <a:t> Indices</a:t>
            </a:r>
            <a:endParaRPr lang="de-DE" sz="1400" dirty="0"/>
          </a:p>
        </p:txBody>
      </p:sp>
      <p:sp>
        <p:nvSpPr>
          <p:cNvPr id="14" name="Flowchart: Punched Tape 13"/>
          <p:cNvSpPr/>
          <p:nvPr/>
        </p:nvSpPr>
        <p:spPr>
          <a:xfrm>
            <a:off x="5943600" y="4724400"/>
            <a:ext cx="990600" cy="685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lowchart: Punched Tape 14"/>
          <p:cNvSpPr/>
          <p:nvPr/>
        </p:nvSpPr>
        <p:spPr>
          <a:xfrm>
            <a:off x="6096000" y="4876800"/>
            <a:ext cx="990600" cy="685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lowchart: Punched Tape 15"/>
          <p:cNvSpPr/>
          <p:nvPr/>
        </p:nvSpPr>
        <p:spPr>
          <a:xfrm>
            <a:off x="6248400" y="5029200"/>
            <a:ext cx="990600" cy="685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lowchart: Punched Tape 16"/>
          <p:cNvSpPr/>
          <p:nvPr/>
        </p:nvSpPr>
        <p:spPr>
          <a:xfrm>
            <a:off x="6400800" y="5181600"/>
            <a:ext cx="990600" cy="685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Box 17"/>
          <p:cNvSpPr txBox="1"/>
          <p:nvPr/>
        </p:nvSpPr>
        <p:spPr>
          <a:xfrm>
            <a:off x="6391276" y="5262146"/>
            <a:ext cx="1019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Web </a:t>
            </a:r>
            <a:r>
              <a:rPr lang="de-DE" sz="1400" dirty="0" err="1" smtClean="0"/>
              <a:t>resources</a:t>
            </a:r>
            <a:endParaRPr lang="de-DE" sz="1400" dirty="0"/>
          </a:p>
        </p:txBody>
      </p:sp>
      <p:cxnSp>
        <p:nvCxnSpPr>
          <p:cNvPr id="19" name="Straight Arrow Connector 18"/>
          <p:cNvCxnSpPr>
            <a:stCxn id="25" idx="2"/>
            <a:endCxn id="3" idx="1"/>
          </p:cNvCxnSpPr>
          <p:nvPr/>
        </p:nvCxnSpPr>
        <p:spPr>
          <a:xfrm rot="5400000">
            <a:off x="758399" y="3158698"/>
            <a:ext cx="2445603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5" idx="2"/>
            <a:endCxn id="9" idx="0"/>
          </p:cNvCxnSpPr>
          <p:nvPr/>
        </p:nvCxnSpPr>
        <p:spPr>
          <a:xfrm rot="16200000" flipH="1">
            <a:off x="1863031" y="2435066"/>
            <a:ext cx="2521803" cy="1904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7" idx="2"/>
            <a:endCxn id="9" idx="0"/>
          </p:cNvCxnSpPr>
          <p:nvPr/>
        </p:nvCxnSpPr>
        <p:spPr>
          <a:xfrm rot="5400000">
            <a:off x="4530031" y="1596330"/>
            <a:ext cx="2598003" cy="3505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7" idx="2"/>
            <a:endCxn id="3" idx="1"/>
          </p:cNvCxnSpPr>
          <p:nvPr/>
        </p:nvCxnSpPr>
        <p:spPr>
          <a:xfrm rot="5400000">
            <a:off x="3425399" y="415498"/>
            <a:ext cx="2521803" cy="579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7" idx="2"/>
            <a:endCxn id="14" idx="0"/>
          </p:cNvCxnSpPr>
          <p:nvPr/>
        </p:nvCxnSpPr>
        <p:spPr>
          <a:xfrm rot="5400000">
            <a:off x="5639009" y="2850088"/>
            <a:ext cx="2742783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8" idx="2"/>
          </p:cNvCxnSpPr>
          <p:nvPr/>
        </p:nvCxnSpPr>
        <p:spPr>
          <a:xfrm flipV="1">
            <a:off x="5257800" y="2121932"/>
            <a:ext cx="1696165" cy="1640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14400" y="1295400"/>
            <a:ext cx="2514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HSE Image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1" y="1828800"/>
            <a:ext cx="12191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WS-Client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400800" y="1219200"/>
            <a:ext cx="23622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GeoTWAIN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6400800" y="1752600"/>
            <a:ext cx="1106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WS-Client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28600" y="2819400"/>
            <a:ext cx="1295400" cy="923330"/>
            <a:chOff x="914400" y="1295400"/>
            <a:chExt cx="2362200" cy="923330"/>
          </a:xfrm>
        </p:grpSpPr>
        <p:sp>
          <p:nvSpPr>
            <p:cNvPr id="30" name="TextBox 29"/>
            <p:cNvSpPr txBox="1"/>
            <p:nvPr/>
          </p:nvSpPr>
          <p:spPr>
            <a:xfrm>
              <a:off x="914400" y="1295400"/>
              <a:ext cx="23622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Dictionary</a:t>
              </a:r>
              <a:endParaRPr lang="de-DE" dirty="0" smtClean="0"/>
            </a:p>
            <a:p>
              <a:endParaRPr lang="de-DE" dirty="0" smtClean="0"/>
            </a:p>
            <a:p>
              <a:endParaRPr lang="de-DE" dirty="0"/>
            </a:p>
          </p:txBody>
        </p:sp>
        <p:cxnSp>
          <p:nvCxnSpPr>
            <p:cNvPr id="31" name="Straight Connector 30"/>
            <p:cNvCxnSpPr>
              <a:stCxn id="30" idx="1"/>
              <a:endCxn id="30" idx="3"/>
            </p:cNvCxnSpPr>
            <p:nvPr/>
          </p:nvCxnSpPr>
          <p:spPr>
            <a:xfrm rot="10800000" flipH="1">
              <a:off x="914400" y="1757065"/>
              <a:ext cx="2362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219200" y="1828800"/>
              <a:ext cx="1149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WS-</a:t>
              </a:r>
              <a:r>
                <a:rPr lang="de-DE" dirty="0" err="1" smtClean="0"/>
                <a:t>server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962400" y="1600200"/>
            <a:ext cx="1295401" cy="923330"/>
            <a:chOff x="914399" y="1295400"/>
            <a:chExt cx="2362201" cy="923330"/>
          </a:xfrm>
        </p:grpSpPr>
        <p:sp>
          <p:nvSpPr>
            <p:cNvPr id="34" name="TextBox 33"/>
            <p:cNvSpPr txBox="1"/>
            <p:nvPr/>
          </p:nvSpPr>
          <p:spPr>
            <a:xfrm>
              <a:off x="914399" y="1295400"/>
              <a:ext cx="23622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Ontology</a:t>
              </a:r>
              <a:endParaRPr lang="de-DE" dirty="0" smtClean="0"/>
            </a:p>
            <a:p>
              <a:endParaRPr lang="de-DE" dirty="0" smtClean="0"/>
            </a:p>
            <a:p>
              <a:endParaRPr lang="de-DE" dirty="0"/>
            </a:p>
          </p:txBody>
        </p:sp>
        <p:cxnSp>
          <p:nvCxnSpPr>
            <p:cNvPr id="35" name="Straight Connector 34"/>
            <p:cNvCxnSpPr>
              <a:stCxn id="34" idx="1"/>
              <a:endCxn id="34" idx="3"/>
            </p:cNvCxnSpPr>
            <p:nvPr/>
          </p:nvCxnSpPr>
          <p:spPr>
            <a:xfrm rot="10800000" flipH="1">
              <a:off x="914400" y="1757065"/>
              <a:ext cx="2362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219200" y="1828800"/>
              <a:ext cx="1149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WS-</a:t>
              </a:r>
              <a:r>
                <a:rPr lang="de-DE" dirty="0" err="1" smtClean="0"/>
                <a:t>server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467600" y="3276600"/>
            <a:ext cx="1295400" cy="1077218"/>
            <a:chOff x="914399" y="1295400"/>
            <a:chExt cx="2362199" cy="1077218"/>
          </a:xfrm>
        </p:grpSpPr>
        <p:sp>
          <p:nvSpPr>
            <p:cNvPr id="38" name="TextBox 37"/>
            <p:cNvSpPr txBox="1"/>
            <p:nvPr/>
          </p:nvSpPr>
          <p:spPr>
            <a:xfrm>
              <a:off x="914399" y="1295400"/>
              <a:ext cx="2362199" cy="10772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Location</a:t>
              </a:r>
              <a:r>
                <a:rPr lang="de-DE" dirty="0" smtClean="0"/>
                <a:t> </a:t>
              </a:r>
              <a:r>
                <a:rPr lang="de-DE" dirty="0" err="1" smtClean="0"/>
                <a:t>normalizer</a:t>
              </a:r>
              <a:endParaRPr lang="de-DE" dirty="0" smtClean="0"/>
            </a:p>
            <a:p>
              <a:endParaRPr lang="de-DE" dirty="0" smtClean="0"/>
            </a:p>
            <a:p>
              <a:endParaRPr lang="de-DE" dirty="0"/>
            </a:p>
          </p:txBody>
        </p:sp>
        <p:cxnSp>
          <p:nvCxnSpPr>
            <p:cNvPr id="39" name="Straight Connector 38"/>
            <p:cNvCxnSpPr>
              <a:stCxn id="38" idx="1"/>
              <a:endCxn id="38" idx="3"/>
            </p:cNvCxnSpPr>
            <p:nvPr/>
          </p:nvCxnSpPr>
          <p:spPr>
            <a:xfrm rot="10800000" flipH="1">
              <a:off x="914399" y="1834009"/>
              <a:ext cx="236219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219200" y="1828800"/>
              <a:ext cx="1149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WS-</a:t>
              </a:r>
              <a:r>
                <a:rPr lang="de-DE" dirty="0" err="1" smtClean="0"/>
                <a:t>server</a:t>
              </a:r>
              <a:endParaRPr lang="en-US" dirty="0"/>
            </a:p>
          </p:txBody>
        </p:sp>
      </p:grpSp>
      <p:cxnSp>
        <p:nvCxnSpPr>
          <p:cNvPr id="41" name="Straight Arrow Connector 40"/>
          <p:cNvCxnSpPr>
            <a:endCxn id="28" idx="2"/>
          </p:cNvCxnSpPr>
          <p:nvPr/>
        </p:nvCxnSpPr>
        <p:spPr>
          <a:xfrm flipV="1">
            <a:off x="1524000" y="2121932"/>
            <a:ext cx="5429965" cy="15356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1"/>
          </p:cNvCxnSpPr>
          <p:nvPr/>
        </p:nvCxnSpPr>
        <p:spPr>
          <a:xfrm rot="10800000">
            <a:off x="6953970" y="2121937"/>
            <a:ext cx="513631" cy="16932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6" idx="2"/>
          </p:cNvCxnSpPr>
          <p:nvPr/>
        </p:nvCxnSpPr>
        <p:spPr>
          <a:xfrm rot="5400000" flipH="1" flipV="1">
            <a:off x="832366" y="2584966"/>
            <a:ext cx="1078468" cy="3048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6" idx="2"/>
          </p:cNvCxnSpPr>
          <p:nvPr/>
        </p:nvCxnSpPr>
        <p:spPr>
          <a:xfrm rot="16200000" flipH="1">
            <a:off x="2623066" y="1099066"/>
            <a:ext cx="240268" cy="24383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524000" y="2221468"/>
            <a:ext cx="6019800" cy="18171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V="1">
            <a:off x="609603" y="4038600"/>
            <a:ext cx="990599" cy="5334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Service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Nowadays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 IT </a:t>
            </a:r>
            <a:r>
              <a:rPr lang="de-DE" dirty="0" err="1" smtClean="0"/>
              <a:t>resource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service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err="1" smtClean="0"/>
              <a:t>Grid</a:t>
            </a:r>
            <a:r>
              <a:rPr lang="de-DE" dirty="0" smtClean="0"/>
              <a:t> Computing, </a:t>
            </a:r>
            <a:r>
              <a:rPr lang="de-DE" dirty="0" err="1" smtClean="0"/>
              <a:t>Clouds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Service </a:t>
            </a:r>
            <a:r>
              <a:rPr lang="de-DE" dirty="0" err="1" smtClean="0"/>
              <a:t>Oriented</a:t>
            </a:r>
            <a:r>
              <a:rPr lang="de-DE" dirty="0" smtClean="0"/>
              <a:t> </a:t>
            </a:r>
            <a:r>
              <a:rPr lang="de-DE" dirty="0" err="1" smtClean="0"/>
              <a:t>Architecture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paradigm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Standards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Services talk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General </a:t>
            </a:r>
            <a:r>
              <a:rPr lang="de-DE" dirty="0" err="1" smtClean="0"/>
              <a:t>standards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SOAP/WSDL </a:t>
            </a:r>
            <a:r>
              <a:rPr lang="de-DE" dirty="0" err="1" smtClean="0"/>
              <a:t>or</a:t>
            </a:r>
            <a:r>
              <a:rPr lang="de-DE" dirty="0" smtClean="0"/>
              <a:t> REST</a:t>
            </a:r>
          </a:p>
          <a:p>
            <a:pPr lvl="1">
              <a:buFont typeface="Arial" pitchFamily="34" charset="0"/>
              <a:buChar char="•"/>
            </a:pP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domain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standards</a:t>
            </a:r>
            <a:r>
              <a:rPr lang="de-DE" dirty="0" smtClean="0"/>
              <a:t> </a:t>
            </a:r>
            <a:r>
              <a:rPr lang="de-DE" dirty="0" err="1" smtClean="0"/>
              <a:t>specify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XML-Data </a:t>
            </a:r>
            <a:r>
              <a:rPr lang="de-DE" dirty="0" err="1" smtClean="0"/>
              <a:t>sent</a:t>
            </a:r>
            <a:r>
              <a:rPr lang="de-DE" dirty="0" smtClean="0"/>
              <a:t> via such an </a:t>
            </a:r>
            <a:r>
              <a:rPr lang="de-DE" dirty="0" err="1" smtClean="0"/>
              <a:t>infrastructure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de-DE" dirty="0" smtClean="0"/>
              <a:t>HRA  -Web Services </a:t>
            </a:r>
            <a:r>
              <a:rPr lang="de-DE" dirty="0" err="1" smtClean="0"/>
              <a:t>Architecture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HRA  provides a set of web services to be used by service consumers in the </a:t>
            </a:r>
            <a:r>
              <a:rPr lang="en-US" dirty="0" err="1" smtClean="0"/>
              <a:t>Universität</a:t>
            </a:r>
            <a:r>
              <a:rPr lang="en-US" dirty="0" smtClean="0"/>
              <a:t> Heidelberg</a:t>
            </a:r>
          </a:p>
          <a:p>
            <a:pPr lvl="1"/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en-US" dirty="0" smtClean="0"/>
              <a:t>Thesaurus of Geographic Names (TGN)  </a:t>
            </a:r>
            <a:r>
              <a:rPr lang="en-US" dirty="0" smtClean="0">
                <a:hlinkClick r:id="rId2"/>
              </a:rPr>
              <a:t>example search </a:t>
            </a:r>
            <a:r>
              <a:rPr lang="en-US" dirty="0" err="1" smtClean="0">
                <a:hlinkClick r:id="rId2"/>
              </a:rPr>
              <a:t>ui</a:t>
            </a:r>
            <a:r>
              <a:rPr lang="en-US" dirty="0" smtClean="0"/>
              <a:t> </a:t>
            </a:r>
          </a:p>
          <a:p>
            <a:pPr lvl="1"/>
            <a:r>
              <a:rPr lang="de-DE" dirty="0" smtClean="0"/>
              <a:t>The Web Services </a:t>
            </a:r>
            <a:r>
              <a:rPr lang="de-DE" dirty="0" err="1" smtClean="0"/>
              <a:t>are</a:t>
            </a:r>
            <a:r>
              <a:rPr lang="de-DE" dirty="0" smtClean="0"/>
              <a:t>  REST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easily</a:t>
            </a:r>
            <a:r>
              <a:rPr lang="de-DE" dirty="0" smtClean="0"/>
              <a:t> </a:t>
            </a:r>
            <a:r>
              <a:rPr lang="de-DE" dirty="0" err="1" smtClean="0"/>
              <a:t>extended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meet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consumer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services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 more complex service will have a whole text as input and will give back a list of all locations occurring in the text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 application can then use the </a:t>
            </a:r>
            <a:r>
              <a:rPr lang="en-US" dirty="0" err="1" smtClean="0"/>
              <a:t>visualisation</a:t>
            </a:r>
            <a:r>
              <a:rPr lang="en-US" dirty="0" smtClean="0"/>
              <a:t> engine to display a map of all these places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Services technology is also used to synchronize Data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 of the Services are based on </a:t>
            </a:r>
            <a:r>
              <a:rPr lang="en-US" dirty="0" err="1" smtClean="0"/>
              <a:t>eXist</a:t>
            </a:r>
            <a:r>
              <a:rPr lang="en-US" dirty="0" smtClean="0"/>
              <a:t> XML database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lowchart: Internal Storage 56"/>
          <p:cNvSpPr/>
          <p:nvPr/>
        </p:nvSpPr>
        <p:spPr>
          <a:xfrm>
            <a:off x="5730240" y="1539240"/>
            <a:ext cx="2834640" cy="3642360"/>
          </a:xfrm>
          <a:prstGeom prst="flowChartInternal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Service </a:t>
            </a:r>
            <a:r>
              <a:rPr lang="de-DE" dirty="0" err="1" smtClean="0">
                <a:solidFill>
                  <a:schemeClr val="tx1"/>
                </a:solidFill>
              </a:rPr>
              <a:t>Consumers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53" name="Flowchart: Internal Storage 52"/>
          <p:cNvSpPr/>
          <p:nvPr/>
        </p:nvSpPr>
        <p:spPr>
          <a:xfrm>
            <a:off x="182880" y="1600200"/>
            <a:ext cx="3764280" cy="3672840"/>
          </a:xfrm>
          <a:prstGeom prst="flowChartInternal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Exist</a:t>
            </a:r>
            <a:r>
              <a:rPr lang="de-DE" dirty="0" smtClean="0">
                <a:solidFill>
                  <a:schemeClr val="tx1"/>
                </a:solidFill>
              </a:rPr>
              <a:t> Services Provider </a:t>
            </a: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Flowchart: Magnetic Disk 46"/>
          <p:cNvSpPr/>
          <p:nvPr/>
        </p:nvSpPr>
        <p:spPr>
          <a:xfrm>
            <a:off x="1005840" y="2804160"/>
            <a:ext cx="2164080" cy="231648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Exist</a:t>
            </a:r>
            <a:r>
              <a:rPr lang="de-DE" dirty="0" smtClean="0">
                <a:solidFill>
                  <a:schemeClr val="tx1"/>
                </a:solidFill>
              </a:rPr>
              <a:t> DB</a:t>
            </a: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HRA Web Services </a:t>
            </a:r>
            <a:r>
              <a:rPr kumimoji="0" lang="de-D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Architecture</a:t>
            </a:r>
            <a:endParaRPr kumimoji="0" lang="de-DE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47"/>
          <p:cNvGrpSpPr/>
          <p:nvPr/>
        </p:nvGrpSpPr>
        <p:grpSpPr>
          <a:xfrm>
            <a:off x="1219200" y="3672840"/>
            <a:ext cx="1584960" cy="990600"/>
            <a:chOff x="1356360" y="5059680"/>
            <a:chExt cx="1584960" cy="990600"/>
          </a:xfrm>
        </p:grpSpPr>
        <p:sp>
          <p:nvSpPr>
            <p:cNvPr id="7" name="Flowchart: Magnetic Disk 6"/>
            <p:cNvSpPr/>
            <p:nvPr/>
          </p:nvSpPr>
          <p:spPr>
            <a:xfrm>
              <a:off x="1356360" y="5059680"/>
              <a:ext cx="1584960" cy="9906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97358" y="5196840"/>
              <a:ext cx="12544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Libraries </a:t>
              </a:r>
              <a:endParaRPr lang="de-DE" sz="16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233160" y="2331720"/>
            <a:ext cx="210312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Client </a:t>
            </a:r>
            <a:r>
              <a:rPr lang="de-DE" dirty="0" err="1" smtClean="0"/>
              <a:t>Applications</a:t>
            </a:r>
            <a:endParaRPr lang="de-DE" dirty="0"/>
          </a:p>
        </p:txBody>
      </p:sp>
      <p:grpSp>
        <p:nvGrpSpPr>
          <p:cNvPr id="4" name="Group 48"/>
          <p:cNvGrpSpPr/>
          <p:nvPr/>
        </p:nvGrpSpPr>
        <p:grpSpPr>
          <a:xfrm>
            <a:off x="1371600" y="3825240"/>
            <a:ext cx="1584960" cy="990600"/>
            <a:chOff x="1356360" y="5059680"/>
            <a:chExt cx="1584960" cy="990600"/>
          </a:xfrm>
        </p:grpSpPr>
        <p:sp>
          <p:nvSpPr>
            <p:cNvPr id="50" name="Flowchart: Magnetic Disk 49"/>
            <p:cNvSpPr/>
            <p:nvPr/>
          </p:nvSpPr>
          <p:spPr>
            <a:xfrm>
              <a:off x="1356360" y="5059680"/>
              <a:ext cx="1584960" cy="9906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458318" y="5501640"/>
              <a:ext cx="12544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Libraries </a:t>
              </a:r>
              <a:endParaRPr lang="de-DE" sz="1600" dirty="0"/>
            </a:p>
          </p:txBody>
        </p:sp>
      </p:grpSp>
      <p:sp>
        <p:nvSpPr>
          <p:cNvPr id="54" name="Right Arrow 53"/>
          <p:cNvSpPr/>
          <p:nvPr/>
        </p:nvSpPr>
        <p:spPr bwMode="auto">
          <a:xfrm>
            <a:off x="4130040" y="1722120"/>
            <a:ext cx="1371600" cy="3398520"/>
          </a:xfrm>
          <a:prstGeom prst="rightArrow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REST Web Services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48400" y="3185160"/>
            <a:ext cx="210312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Web Browsers</a:t>
            </a:r>
            <a:endParaRPr lang="de-DE" dirty="0"/>
          </a:p>
        </p:txBody>
      </p:sp>
      <p:sp>
        <p:nvSpPr>
          <p:cNvPr id="59" name="TextBox 58"/>
          <p:cNvSpPr txBox="1"/>
          <p:nvPr/>
        </p:nvSpPr>
        <p:spPr>
          <a:xfrm>
            <a:off x="6233160" y="4328160"/>
            <a:ext cx="210312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Exist</a:t>
            </a:r>
            <a:r>
              <a:rPr lang="de-DE" dirty="0" smtClean="0"/>
              <a:t> </a:t>
            </a:r>
            <a:r>
              <a:rPr lang="de-DE" dirty="0" err="1" smtClean="0"/>
              <a:t>itself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client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</p:spPr>
        <p:txBody>
          <a:bodyPr lIns="82945" tIns="41473" rIns="82945" bIns="41473"/>
          <a:lstStyle/>
          <a:p>
            <a:fld id="{59A6FCCA-1D17-409A-B71C-4EFC65C86B07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161297"/>
            <a:ext cx="8228160" cy="1144921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/>
              <a:t>The Cluster of Excellence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801" y="1195326"/>
            <a:ext cx="8228160" cy="4444307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Has 4 Research areas: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Research Area A: Governance and Administration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Research Area B: Public Spheres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Research Area C: Health and Environment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Research Area D: </a:t>
            </a:r>
            <a:r>
              <a:rPr lang="en-GB" dirty="0" err="1"/>
              <a:t>Historicities</a:t>
            </a:r>
            <a:r>
              <a:rPr lang="en-GB" dirty="0"/>
              <a:t> and </a:t>
            </a:r>
            <a:r>
              <a:rPr lang="en-GB" dirty="0" smtClean="0"/>
              <a:t>Heritage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And as a 5</a:t>
            </a:r>
            <a:r>
              <a:rPr lang="en-GB" baseline="30000" dirty="0" smtClean="0"/>
              <a:t>th</a:t>
            </a:r>
            <a:r>
              <a:rPr lang="en-GB" dirty="0" smtClean="0"/>
              <a:t> Area the HRA</a:t>
            </a:r>
            <a:endParaRPr lang="en-GB" dirty="0"/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Scholars from different fields are involved: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Sinology, </a:t>
            </a:r>
            <a:r>
              <a:rPr lang="en-GB" dirty="0" err="1"/>
              <a:t>Indology</a:t>
            </a:r>
            <a:r>
              <a:rPr lang="en-GB" dirty="0"/>
              <a:t>, History of Arts, East Asian Arts, Science of Religions, Archaeology, History, </a:t>
            </a:r>
            <a:r>
              <a:rPr lang="en-GB" dirty="0" err="1"/>
              <a:t>Assyrology</a:t>
            </a:r>
            <a:r>
              <a:rPr lang="en-GB" dirty="0"/>
              <a:t>, </a:t>
            </a:r>
            <a:r>
              <a:rPr lang="en-GB" dirty="0" smtClean="0"/>
              <a:t>Medicine, Computer linguistics etc</a:t>
            </a:r>
            <a:r>
              <a:rPr lang="en-GB" dirty="0"/>
              <a:t>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LitLink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interest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integrate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</a:t>
            </a:r>
            <a:r>
              <a:rPr lang="de-DE" dirty="0" err="1" smtClean="0"/>
              <a:t>cluster</a:t>
            </a:r>
            <a:r>
              <a:rPr lang="de-DE" dirty="0" smtClean="0"/>
              <a:t> </a:t>
            </a:r>
            <a:r>
              <a:rPr lang="de-DE" dirty="0" err="1" smtClean="0"/>
              <a:t>near</a:t>
            </a:r>
            <a:r>
              <a:rPr lang="de-DE" dirty="0" smtClean="0"/>
              <a:t>“ </a:t>
            </a:r>
            <a:r>
              <a:rPr lang="de-DE" dirty="0" err="1" smtClean="0"/>
              <a:t>activities</a:t>
            </a:r>
            <a:r>
              <a:rPr lang="de-DE" dirty="0" smtClean="0"/>
              <a:t> such </a:t>
            </a:r>
            <a:r>
              <a:rPr lang="de-DE" dirty="0" err="1" smtClean="0"/>
              <a:t>as</a:t>
            </a:r>
            <a:r>
              <a:rPr lang="de-DE" dirty="0" smtClean="0"/>
              <a:t> SFB Ritual Dynamics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Transcultural</a:t>
            </a:r>
            <a:r>
              <a:rPr lang="de-DE" dirty="0" smtClean="0"/>
              <a:t> Studies Project</a:t>
            </a:r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LitLink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collect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relevant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cluster‘s</a:t>
            </a:r>
            <a:r>
              <a:rPr lang="de-DE" dirty="0" smtClean="0"/>
              <a:t> </a:t>
            </a:r>
            <a:r>
              <a:rPr lang="de-DE" dirty="0" err="1" smtClean="0"/>
              <a:t>agenda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integrating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a </a:t>
            </a:r>
            <a:r>
              <a:rPr lang="de-DE" dirty="0" err="1" smtClean="0"/>
              <a:t>bridge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LitLink</a:t>
            </a:r>
            <a:r>
              <a:rPr lang="de-DE" dirty="0" smtClean="0"/>
              <a:t> (</a:t>
            </a:r>
            <a:r>
              <a:rPr lang="de-DE" dirty="0" err="1" smtClean="0"/>
              <a:t>Filemaker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HRA </a:t>
            </a:r>
            <a:r>
              <a:rPr lang="de-DE" dirty="0" err="1" smtClean="0"/>
              <a:t>look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>
          <a:xfrm>
            <a:off x="2819400" y="2209800"/>
            <a:ext cx="6172200" cy="1600200"/>
          </a:xfrm>
          <a:prstGeom prst="rect">
            <a:avLst/>
          </a:prstGeom>
          <a:noFill/>
          <a:ln>
            <a:solidFill>
              <a:schemeClr val="accent1">
                <a:alpha val="42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1905000" y="3275013"/>
            <a:ext cx="1066800" cy="1587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1950" y="5715000"/>
            <a:ext cx="1828800" cy="1143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2053" name="TextBox 19"/>
          <p:cNvSpPr txBox="1">
            <a:spLocks noChangeArrowheads="1"/>
          </p:cNvSpPr>
          <p:nvPr/>
        </p:nvSpPr>
        <p:spPr bwMode="auto">
          <a:xfrm>
            <a:off x="514350" y="6324600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effectLst/>
                <a:latin typeface="Calibri" pitchFamily="34" charset="0"/>
              </a:rPr>
              <a:t>LitLink</a:t>
            </a:r>
            <a:r>
              <a:rPr lang="en-US" dirty="0" smtClean="0">
                <a:effectLst/>
                <a:latin typeface="Calibri" pitchFamily="34" charset="0"/>
              </a:rPr>
              <a:t> </a:t>
            </a:r>
          </a:p>
          <a:p>
            <a:r>
              <a:rPr lang="en-US" dirty="0" smtClean="0">
                <a:effectLst/>
                <a:latin typeface="Calibri" pitchFamily="34" charset="0"/>
              </a:rPr>
              <a:t>Client</a:t>
            </a:r>
            <a:endParaRPr lang="en-US" dirty="0">
              <a:effectLst/>
              <a:latin typeface="Calibri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10800000">
            <a:off x="361950" y="6096000"/>
            <a:ext cx="1828800" cy="1588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47"/>
          <p:cNvGrpSpPr>
            <a:grpSpLocks/>
          </p:cNvGrpSpPr>
          <p:nvPr/>
        </p:nvGrpSpPr>
        <p:grpSpPr bwMode="auto">
          <a:xfrm>
            <a:off x="5029200" y="2438400"/>
            <a:ext cx="1828800" cy="1143000"/>
            <a:chOff x="4724400" y="3886200"/>
            <a:chExt cx="1828800" cy="1143000"/>
          </a:xfrm>
        </p:grpSpPr>
        <p:sp>
          <p:nvSpPr>
            <p:cNvPr id="52" name="Rectangle 51"/>
            <p:cNvSpPr/>
            <p:nvPr/>
          </p:nvSpPr>
          <p:spPr>
            <a:xfrm>
              <a:off x="4724400" y="3886200"/>
              <a:ext cx="1828800" cy="1143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ffectLst/>
              </a:endParaRPr>
            </a:p>
          </p:txBody>
        </p:sp>
        <p:sp>
          <p:nvSpPr>
            <p:cNvPr id="2108" name="TextBox 58"/>
            <p:cNvSpPr txBox="1">
              <a:spLocks noChangeArrowheads="1"/>
            </p:cNvSpPr>
            <p:nvPr/>
          </p:nvSpPr>
          <p:spPr bwMode="auto">
            <a:xfrm>
              <a:off x="4800600" y="4038600"/>
              <a:ext cx="1676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effectLst/>
                  <a:latin typeface="Calibri" pitchFamily="34" charset="0"/>
                </a:rPr>
                <a:t>Ontology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4953000" y="4724400"/>
              <a:ext cx="228600" cy="228600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ffectLst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5715000" y="4724400"/>
              <a:ext cx="228600" cy="228600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ffectLst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5334000" y="4495800"/>
              <a:ext cx="228600" cy="228600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ffectLst/>
              </a:endParaRPr>
            </a:p>
          </p:txBody>
        </p:sp>
        <p:cxnSp>
          <p:nvCxnSpPr>
            <p:cNvPr id="79" name="Straight Connector 78"/>
            <p:cNvCxnSpPr>
              <a:endCxn id="75" idx="6"/>
            </p:cNvCxnSpPr>
            <p:nvPr/>
          </p:nvCxnSpPr>
          <p:spPr>
            <a:xfrm rot="10800000" flipV="1">
              <a:off x="5181600" y="4724400"/>
              <a:ext cx="261938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7" idx="4"/>
              <a:endCxn id="76" idx="2"/>
            </p:cNvCxnSpPr>
            <p:nvPr/>
          </p:nvCxnSpPr>
          <p:spPr>
            <a:xfrm rot="16200000" flipH="1">
              <a:off x="5524500" y="4648200"/>
              <a:ext cx="114300" cy="266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7086600" y="2438400"/>
            <a:ext cx="1828800" cy="1143000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2058" name="TextBox 84"/>
          <p:cNvSpPr txBox="1">
            <a:spLocks noChangeArrowheads="1"/>
          </p:cNvSpPr>
          <p:nvPr/>
        </p:nvSpPr>
        <p:spPr bwMode="auto">
          <a:xfrm>
            <a:off x="7239000" y="2581275"/>
            <a:ext cx="182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err="1">
                <a:effectLst/>
                <a:latin typeface="Calibri" pitchFamily="34" charset="0"/>
              </a:rPr>
              <a:t>Translingual</a:t>
            </a:r>
            <a:r>
              <a:rPr lang="en-US">
                <a:effectLst/>
                <a:latin typeface="Calibri" pitchFamily="34" charset="0"/>
              </a:rPr>
              <a:t> </a:t>
            </a:r>
          </a:p>
          <a:p>
            <a:r>
              <a:rPr lang="en-US">
                <a:effectLst/>
                <a:latin typeface="Calibri" pitchFamily="34" charset="0"/>
              </a:rPr>
              <a:t>Concepts</a:t>
            </a:r>
          </a:p>
          <a:p>
            <a:r>
              <a:rPr lang="en-US" err="1">
                <a:effectLst/>
                <a:latin typeface="Calibri" pitchFamily="34" charset="0"/>
              </a:rPr>
              <a:t>Dabatase</a:t>
            </a:r>
            <a:r>
              <a:rPr lang="en-US">
                <a:effectLst/>
                <a:latin typeface="Calibri" pitchFamily="34" charset="0"/>
              </a:rPr>
              <a:t> (TCD)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6200" y="4267200"/>
            <a:ext cx="1828800" cy="1143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2100" name="TextBox 14"/>
          <p:cNvSpPr txBox="1">
            <a:spLocks noChangeArrowheads="1"/>
          </p:cNvSpPr>
          <p:nvPr/>
        </p:nvSpPr>
        <p:spPr bwMode="auto">
          <a:xfrm>
            <a:off x="0" y="4888468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effectLst/>
                <a:latin typeface="Calibri" pitchFamily="34" charset="0"/>
              </a:rPr>
              <a:t>LitLink</a:t>
            </a:r>
            <a:r>
              <a:rPr lang="en-US" dirty="0" smtClean="0">
                <a:effectLst/>
                <a:latin typeface="Calibri" pitchFamily="34" charset="0"/>
              </a:rPr>
              <a:t/>
            </a:r>
            <a:br>
              <a:rPr lang="en-US" dirty="0" smtClean="0">
                <a:effectLst/>
                <a:latin typeface="Calibri" pitchFamily="34" charset="0"/>
              </a:rPr>
            </a:br>
            <a:r>
              <a:rPr lang="en-US" dirty="0" smtClean="0">
                <a:effectLst/>
                <a:latin typeface="Calibri" pitchFamily="34" charset="0"/>
              </a:rPr>
              <a:t>Server</a:t>
            </a:r>
            <a:endParaRPr lang="en-US" dirty="0">
              <a:effectLst/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10800000">
            <a:off x="76200" y="4648200"/>
            <a:ext cx="1828800" cy="1588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2" name="TextBox 17"/>
          <p:cNvSpPr txBox="1">
            <a:spLocks noChangeArrowheads="1"/>
          </p:cNvSpPr>
          <p:nvPr/>
        </p:nvSpPr>
        <p:spPr bwMode="auto">
          <a:xfrm>
            <a:off x="609600" y="4267200"/>
            <a:ext cx="10483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effectLst/>
                <a:latin typeface="Calibri" pitchFamily="34" charset="0"/>
              </a:rPr>
              <a:t>WSDL</a:t>
            </a:r>
          </a:p>
        </p:txBody>
      </p:sp>
      <p:sp>
        <p:nvSpPr>
          <p:cNvPr id="32" name="Can 31"/>
          <p:cNvSpPr/>
          <p:nvPr/>
        </p:nvSpPr>
        <p:spPr bwMode="auto">
          <a:xfrm>
            <a:off x="876300" y="4867275"/>
            <a:ext cx="962025" cy="304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effectLst/>
              </a:rPr>
              <a:t>FileMaker</a:t>
            </a:r>
            <a:endParaRPr lang="en-US" sz="1400" dirty="0">
              <a:effectLst/>
            </a:endParaRP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2971800" y="2438400"/>
            <a:ext cx="2209800" cy="1143000"/>
            <a:chOff x="2514600" y="4038600"/>
            <a:chExt cx="2209800" cy="1143000"/>
          </a:xfrm>
        </p:grpSpPr>
        <p:sp>
          <p:nvSpPr>
            <p:cNvPr id="106" name="Rectangle 105"/>
            <p:cNvSpPr/>
            <p:nvPr/>
          </p:nvSpPr>
          <p:spPr>
            <a:xfrm>
              <a:off x="2514600" y="4038600"/>
              <a:ext cx="1828800" cy="1143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ffectLst/>
              </a:endParaRPr>
            </a:p>
          </p:txBody>
        </p:sp>
        <p:sp>
          <p:nvSpPr>
            <p:cNvPr id="2096" name="TextBox 106"/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2209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effectLst/>
                  <a:latin typeface="Calibri" pitchFamily="34" charset="0"/>
                </a:rPr>
                <a:t>HRA Integration</a:t>
              </a:r>
            </a:p>
            <a:p>
              <a:endParaRPr lang="en-US">
                <a:effectLst/>
                <a:latin typeface="Calibri" pitchFamily="34" charset="0"/>
              </a:endParaRPr>
            </a:p>
          </p:txBody>
        </p:sp>
        <p:sp>
          <p:nvSpPr>
            <p:cNvPr id="108" name="Can 107"/>
            <p:cNvSpPr/>
            <p:nvPr/>
          </p:nvSpPr>
          <p:spPr>
            <a:xfrm>
              <a:off x="2895600" y="4724400"/>
              <a:ext cx="1295400" cy="3048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>
                  <a:effectLst/>
                </a:rPr>
                <a:t>Database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10800000">
              <a:off x="2514600" y="4419600"/>
              <a:ext cx="1828800" cy="1588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Round Single Corner Rectangle 125"/>
          <p:cNvSpPr/>
          <p:nvPr/>
        </p:nvSpPr>
        <p:spPr>
          <a:xfrm>
            <a:off x="4038600" y="381000"/>
            <a:ext cx="2362200" cy="1143000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127" name="Round Single Corner Rectangle 126"/>
          <p:cNvSpPr/>
          <p:nvPr/>
        </p:nvSpPr>
        <p:spPr>
          <a:xfrm>
            <a:off x="3810000" y="533400"/>
            <a:ext cx="2362200" cy="1143000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128" name="Round Single Corner Rectangle 127"/>
          <p:cNvSpPr/>
          <p:nvPr/>
        </p:nvSpPr>
        <p:spPr>
          <a:xfrm>
            <a:off x="3581400" y="685800"/>
            <a:ext cx="2362200" cy="1143000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/>
                </a:solidFill>
                <a:effectLst/>
              </a:rPr>
              <a:t>Graphical User Interface (GUI)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 rot="16200000" flipH="1">
            <a:off x="5048250" y="2114550"/>
            <a:ext cx="609600" cy="381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5638800" y="1828800"/>
            <a:ext cx="1676400" cy="6096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28" idx="2"/>
          </p:cNvCxnSpPr>
          <p:nvPr/>
        </p:nvCxnSpPr>
        <p:spPr>
          <a:xfrm rot="5400000">
            <a:off x="3810000" y="1485900"/>
            <a:ext cx="609600" cy="12954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5400000" flipH="1" flipV="1">
            <a:off x="2024063" y="3309937"/>
            <a:ext cx="685800" cy="1228725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2057399" y="3733800"/>
            <a:ext cx="738963" cy="3231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>
                <a:effectLst/>
              </a:rPr>
              <a:t>SOAP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76200" y="2438400"/>
            <a:ext cx="1828800" cy="1143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533400" y="2438400"/>
            <a:ext cx="10483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effectLst/>
                <a:latin typeface="Calibri" pitchFamily="34" charset="0"/>
              </a:rPr>
              <a:t>Refbase</a:t>
            </a:r>
          </a:p>
        </p:txBody>
      </p:sp>
      <p:sp>
        <p:nvSpPr>
          <p:cNvPr id="40" name="Can 39"/>
          <p:cNvSpPr/>
          <p:nvPr/>
        </p:nvSpPr>
        <p:spPr bwMode="auto">
          <a:xfrm>
            <a:off x="870098" y="3124200"/>
            <a:ext cx="882502" cy="304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err="1">
                <a:effectLst/>
              </a:rPr>
              <a:t>MySQL</a:t>
            </a:r>
            <a:endParaRPr lang="en-US" sz="1500">
              <a:effectLst/>
            </a:endParaRPr>
          </a:p>
        </p:txBody>
      </p:sp>
      <p:sp>
        <p:nvSpPr>
          <p:cNvPr id="86" name="Flowchart: Punched Tape 85"/>
          <p:cNvSpPr/>
          <p:nvPr/>
        </p:nvSpPr>
        <p:spPr bwMode="auto">
          <a:xfrm>
            <a:off x="152400" y="3124200"/>
            <a:ext cx="533400" cy="3048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err="1">
                <a:solidFill>
                  <a:schemeClr val="tx1"/>
                </a:solidFill>
                <a:effectLst/>
              </a:rPr>
              <a:t>Pdf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 rot="10800000">
            <a:off x="76200" y="2819400"/>
            <a:ext cx="1828800" cy="1588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2057400" y="3105150"/>
            <a:ext cx="609600" cy="3238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smtClean="0">
                <a:effectLst/>
              </a:rPr>
              <a:t>SQL</a:t>
            </a:r>
            <a:endParaRPr lang="en-US" sz="1500">
              <a:effectLst/>
            </a:endParaRPr>
          </a:p>
        </p:txBody>
      </p:sp>
      <p:cxnSp>
        <p:nvCxnSpPr>
          <p:cNvPr id="178" name="Straight Arrow Connector 177"/>
          <p:cNvCxnSpPr>
            <a:stCxn id="128" idx="1"/>
          </p:cNvCxnSpPr>
          <p:nvPr/>
        </p:nvCxnSpPr>
        <p:spPr>
          <a:xfrm rot="10800000" flipV="1">
            <a:off x="685800" y="1257300"/>
            <a:ext cx="2895600" cy="18288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2339163" y="1657350"/>
            <a:ext cx="861237" cy="3238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err="1">
                <a:effectLst/>
              </a:rPr>
              <a:t>Lucene</a:t>
            </a:r>
            <a:endParaRPr lang="en-US" sz="1500">
              <a:effectLst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16200000" flipH="1">
            <a:off x="628650" y="5648325"/>
            <a:ext cx="609600" cy="381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914525" y="5400675"/>
            <a:ext cx="1047750" cy="24765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n 56"/>
          <p:cNvSpPr/>
          <p:nvPr/>
        </p:nvSpPr>
        <p:spPr bwMode="auto">
          <a:xfrm>
            <a:off x="1171575" y="6400800"/>
            <a:ext cx="962025" cy="304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effectLst/>
              </a:rPr>
              <a:t>FileMaker</a:t>
            </a:r>
            <a:endParaRPr lang="en-US" sz="1400" dirty="0">
              <a:effectLst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095625" y="5663625"/>
            <a:ext cx="1828800" cy="1143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/>
            </a:endParaRPr>
          </a:p>
        </p:txBody>
      </p:sp>
      <p:sp>
        <p:nvSpPr>
          <p:cNvPr id="59" name="TextBox 19"/>
          <p:cNvSpPr txBox="1">
            <a:spLocks noChangeArrowheads="1"/>
          </p:cNvSpPr>
          <p:nvPr/>
        </p:nvSpPr>
        <p:spPr bwMode="auto">
          <a:xfrm>
            <a:off x="3248025" y="627322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effectLst/>
                <a:latin typeface="Calibri" pitchFamily="34" charset="0"/>
              </a:rPr>
              <a:t>LitLink</a:t>
            </a:r>
            <a:r>
              <a:rPr lang="en-US" dirty="0" smtClean="0">
                <a:effectLst/>
                <a:latin typeface="Calibri" pitchFamily="34" charset="0"/>
              </a:rPr>
              <a:t> </a:t>
            </a:r>
          </a:p>
          <a:p>
            <a:r>
              <a:rPr lang="en-US" dirty="0" smtClean="0">
                <a:effectLst/>
                <a:latin typeface="Calibri" pitchFamily="34" charset="0"/>
              </a:rPr>
              <a:t>Client</a:t>
            </a:r>
            <a:endParaRPr lang="en-US" dirty="0">
              <a:effectLst/>
              <a:latin typeface="Calibri" pitchFamily="34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10800000">
            <a:off x="3095625" y="6044625"/>
            <a:ext cx="1828800" cy="1588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n 60"/>
          <p:cNvSpPr/>
          <p:nvPr/>
        </p:nvSpPr>
        <p:spPr bwMode="auto">
          <a:xfrm>
            <a:off x="3905250" y="6349425"/>
            <a:ext cx="962025" cy="304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effectLst/>
              </a:rPr>
              <a:t>FileMaker</a:t>
            </a:r>
            <a:endParaRPr lang="en-US" sz="1400" dirty="0">
              <a:effectLst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1876426" y="3676650"/>
            <a:ext cx="1914527" cy="1323975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1962150" y="3686175"/>
            <a:ext cx="3905250" cy="150495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Our</a:t>
            </a:r>
            <a:r>
              <a:rPr lang="de-DE" dirty="0" smtClean="0"/>
              <a:t> Experiments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FileMaker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easy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but </a:t>
            </a:r>
            <a:r>
              <a:rPr lang="de-DE" dirty="0" smtClean="0"/>
              <a:t>not </a:t>
            </a:r>
            <a:r>
              <a:rPr lang="de-DE" dirty="0" smtClean="0"/>
              <a:t>so easy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export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But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ODBC/JDBC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Filemaker</a:t>
            </a:r>
            <a:r>
              <a:rPr lang="de-DE" dirty="0" smtClean="0"/>
              <a:t> Server </a:t>
            </a:r>
            <a:r>
              <a:rPr lang="de-DE" dirty="0" err="1" smtClean="0"/>
              <a:t>Advanced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HTTP/XML-Export</a:t>
            </a:r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Python Library </a:t>
            </a:r>
            <a:r>
              <a:rPr lang="de-DE" dirty="0" err="1" smtClean="0"/>
              <a:t>pyFileMaker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accessing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later</a:t>
            </a:r>
            <a:r>
              <a:rPr lang="de-DE" dirty="0" smtClean="0"/>
              <a:t> </a:t>
            </a:r>
            <a:r>
              <a:rPr lang="de-DE" dirty="0" err="1" smtClean="0"/>
              <a:t>interface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actually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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HRA as it is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Repository of information objects of very different kinds distributed in several databases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Integration only on the level of metadata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Including a full text index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Data flow partly via Web services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Separation between Front and Back End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Semantic aware tools on top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New applications are needed (e.g. Geo-referenced data)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good platform to migrate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299726"/>
            <a:ext cx="8446770" cy="4452937"/>
          </a:xfrm>
        </p:spPr>
        <p:txBody>
          <a:bodyPr/>
          <a:lstStyle/>
          <a:p>
            <a:pPr marL="514350" indent="-514350"/>
            <a:r>
              <a:rPr lang="en-US" dirty="0" smtClean="0"/>
              <a:t>While looking around for platforms, we found Fedora Commons</a:t>
            </a:r>
          </a:p>
          <a:p>
            <a:pPr marL="514350" indent="-514350"/>
            <a:r>
              <a:rPr lang="en-US" dirty="0" smtClean="0"/>
              <a:t>In Germany </a:t>
            </a:r>
            <a:r>
              <a:rPr lang="en-US" dirty="0" err="1" smtClean="0"/>
              <a:t>eSciDoc</a:t>
            </a:r>
            <a:r>
              <a:rPr lang="en-US" dirty="0" smtClean="0"/>
              <a:t> is then a very good choice:</a:t>
            </a:r>
          </a:p>
          <a:p>
            <a:pPr marL="914400" lvl="1" indent="-514350"/>
            <a:r>
              <a:rPr lang="en-US" dirty="0" smtClean="0"/>
              <a:t>Enhanced infrastructure features, in terms of AAI, search, statistics, etc.</a:t>
            </a:r>
          </a:p>
          <a:p>
            <a:pPr marL="914400" lvl="1" indent="-514350"/>
            <a:r>
              <a:rPr lang="en-US" dirty="0" smtClean="0"/>
              <a:t>All three existing solutions could be interesting within the cluster (</a:t>
            </a:r>
            <a:r>
              <a:rPr lang="en-US" dirty="0" err="1" smtClean="0"/>
              <a:t>Pubman</a:t>
            </a:r>
            <a:r>
              <a:rPr lang="en-US" dirty="0" smtClean="0"/>
              <a:t>, VIRR, Faces)</a:t>
            </a:r>
          </a:p>
          <a:p>
            <a:pPr marL="914400" lvl="1" indent="-514350"/>
            <a:r>
              <a:rPr lang="en-US" dirty="0" smtClean="0"/>
              <a:t>A good platform for new solutions relevant to the cluster (e.g. for geo-referenced data or for collaboration tools)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cooperate?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299726"/>
            <a:ext cx="8446770" cy="4452937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Got into contact with FIZ and MPDL for possible cooperation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Also contacted </a:t>
            </a:r>
            <a:r>
              <a:rPr lang="de-DE" dirty="0" smtClean="0"/>
              <a:t>Hochschule Bonn-Rhein-Sieg,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WikiDora</a:t>
            </a:r>
            <a:r>
              <a:rPr lang="de-DE" dirty="0" smtClean="0"/>
              <a:t> (</a:t>
            </a:r>
            <a:r>
              <a:rPr lang="de-DE" dirty="0" err="1" smtClean="0"/>
              <a:t>JSPWiki</a:t>
            </a:r>
            <a:r>
              <a:rPr lang="de-DE" dirty="0" smtClean="0"/>
              <a:t> + </a:t>
            </a:r>
            <a:r>
              <a:rPr lang="de-DE" dirty="0" err="1" smtClean="0"/>
              <a:t>Fedora</a:t>
            </a:r>
            <a:r>
              <a:rPr lang="de-DE" dirty="0" smtClean="0"/>
              <a:t>)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endParaRPr lang="de-DE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err="1" smtClean="0"/>
              <a:t>Wrote</a:t>
            </a:r>
            <a:r>
              <a:rPr lang="de-DE" dirty="0" smtClean="0"/>
              <a:t> a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2nd DFG Call on Virtual Research Environments (2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err="1" smtClean="0"/>
              <a:t>Bringing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Cluster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Transcultural</a:t>
            </a:r>
            <a:r>
              <a:rPr lang="de-DE" dirty="0" smtClean="0"/>
              <a:t> Studies </a:t>
            </a:r>
            <a:r>
              <a:rPr lang="de-DE" dirty="0" err="1" smtClean="0"/>
              <a:t>researcher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eSciDoc</a:t>
            </a:r>
            <a:r>
              <a:rPr lang="de-DE" dirty="0" smtClean="0"/>
              <a:t> </a:t>
            </a:r>
            <a:r>
              <a:rPr lang="de-DE" dirty="0" err="1" smtClean="0"/>
              <a:t>developers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325880"/>
            <a:ext cx="8522970" cy="4655383"/>
          </a:xfrm>
        </p:spPr>
        <p:txBody>
          <a:bodyPr/>
          <a:lstStyle/>
          <a:p>
            <a:pPr marL="514350" indent="-514350"/>
            <a:r>
              <a:rPr lang="en-US" sz="2400" dirty="0" err="1" smtClean="0"/>
              <a:t>Virtuelle</a:t>
            </a:r>
            <a:r>
              <a:rPr lang="en-US" sz="2400" dirty="0" smtClean="0"/>
              <a:t> </a:t>
            </a:r>
            <a:r>
              <a:rPr lang="en-US" sz="2400" dirty="0" err="1" smtClean="0"/>
              <a:t>Forschungsumgebung</a:t>
            </a:r>
            <a:r>
              <a:rPr lang="en-US" sz="2400" dirty="0" smtClean="0"/>
              <a:t> </a:t>
            </a:r>
            <a:r>
              <a:rPr lang="en-US" sz="2400" dirty="0" err="1" smtClean="0"/>
              <a:t>für</a:t>
            </a:r>
            <a:r>
              <a:rPr lang="en-US" sz="2400" dirty="0" smtClean="0"/>
              <a:t> </a:t>
            </a:r>
            <a:r>
              <a:rPr lang="en-US" sz="2400" dirty="0" err="1" smtClean="0"/>
              <a:t>Transkulturelle</a:t>
            </a:r>
            <a:r>
              <a:rPr lang="en-US" sz="2400" dirty="0" smtClean="0"/>
              <a:t> </a:t>
            </a:r>
            <a:r>
              <a:rPr lang="en-US" sz="2400" dirty="0" err="1" smtClean="0"/>
              <a:t>Studien</a:t>
            </a:r>
            <a:endParaRPr lang="en-US" sz="2400" dirty="0" smtClean="0"/>
          </a:p>
          <a:p>
            <a:pPr marL="914400" lvl="1" indent="-514350"/>
            <a:r>
              <a:rPr lang="en-US" dirty="0" smtClean="0"/>
              <a:t>Integration of Parts of HRA into the </a:t>
            </a:r>
            <a:r>
              <a:rPr lang="en-US" dirty="0" err="1" smtClean="0"/>
              <a:t>eSciDoc</a:t>
            </a:r>
            <a:r>
              <a:rPr lang="en-US" dirty="0" smtClean="0"/>
              <a:t> Framework</a:t>
            </a:r>
          </a:p>
          <a:p>
            <a:pPr marL="914400" lvl="1" indent="-514350"/>
            <a:r>
              <a:rPr lang="en-US" dirty="0" smtClean="0"/>
              <a:t>Integration of </a:t>
            </a:r>
            <a:r>
              <a:rPr lang="en-US" dirty="0" err="1" smtClean="0"/>
              <a:t>WikiDora</a:t>
            </a:r>
            <a:r>
              <a:rPr lang="en-US" dirty="0" smtClean="0"/>
              <a:t> into </a:t>
            </a:r>
            <a:r>
              <a:rPr lang="en-US" dirty="0" err="1" smtClean="0"/>
              <a:t>eSciDoc</a:t>
            </a:r>
            <a:endParaRPr lang="en-US" dirty="0" smtClean="0"/>
          </a:p>
          <a:p>
            <a:pPr marL="914400" lvl="1" indent="-514350"/>
            <a:r>
              <a:rPr lang="en-US" dirty="0" smtClean="0"/>
              <a:t>Development of </a:t>
            </a:r>
            <a:r>
              <a:rPr lang="en-US" dirty="0" err="1" smtClean="0"/>
              <a:t>eSciDoc</a:t>
            </a:r>
            <a:r>
              <a:rPr lang="en-US" dirty="0" smtClean="0"/>
              <a:t> infrastructure services for geo-referenced data</a:t>
            </a:r>
          </a:p>
          <a:p>
            <a:pPr marL="914400" lvl="1" indent="-514350"/>
            <a:r>
              <a:rPr lang="en-US" dirty="0" smtClean="0"/>
              <a:t>Development of a </a:t>
            </a:r>
            <a:r>
              <a:rPr lang="en-US" dirty="0" err="1" smtClean="0"/>
              <a:t>eSciDoc</a:t>
            </a:r>
            <a:r>
              <a:rPr lang="en-US" dirty="0" smtClean="0"/>
              <a:t> solution for historical geo-referenced data</a:t>
            </a:r>
          </a:p>
          <a:p>
            <a:pPr marL="914400" lvl="1" indent="-514350"/>
            <a:r>
              <a:rPr lang="en-US" dirty="0" smtClean="0"/>
              <a:t>Development of a Cluster project specific Web Service for analyzing geo-referenced data</a:t>
            </a:r>
          </a:p>
          <a:p>
            <a:pPr marL="914400" lvl="1" indent="-514350"/>
            <a:r>
              <a:rPr lang="en-US" dirty="0" smtClean="0"/>
              <a:t>Demonstrators in 5 research scenarios</a:t>
            </a:r>
          </a:p>
          <a:p>
            <a:pPr marL="914400" lvl="1" indent="-514350"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VFTS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081" y="1158813"/>
            <a:ext cx="7117079" cy="559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ctrTitle"/>
          </p:nvPr>
        </p:nvSpPr>
        <p:spPr>
          <a:xfrm>
            <a:off x="1732915" y="3048000"/>
            <a:ext cx="5661025" cy="968375"/>
          </a:xfrm>
        </p:spPr>
        <p:txBody>
          <a:bodyPr/>
          <a:lstStyle/>
          <a:p>
            <a:pPr eaLnBrk="1" hangingPunct="1"/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! </a:t>
            </a:r>
            <a:br>
              <a:rPr lang="de-DE" dirty="0" smtClean="0"/>
            </a:br>
            <a:r>
              <a:rPr lang="de-DE" dirty="0" err="1" smtClean="0"/>
              <a:t>Questions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More </a:t>
            </a:r>
            <a:r>
              <a:rPr lang="de-DE" dirty="0" err="1" smtClean="0"/>
              <a:t>info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:</a:t>
            </a:r>
            <a:endParaRPr lang="en-US" dirty="0" smtClean="0"/>
          </a:p>
        </p:txBody>
      </p:sp>
      <p:sp>
        <p:nvSpPr>
          <p:cNvPr id="7171" name="Subtitle 4"/>
          <p:cNvSpPr>
            <a:spLocks noGrp="1"/>
          </p:cNvSpPr>
          <p:nvPr>
            <p:ph type="subTitle" idx="1"/>
          </p:nvPr>
        </p:nvSpPr>
        <p:spPr>
          <a:xfrm>
            <a:off x="1889761" y="4738370"/>
            <a:ext cx="5410200" cy="611188"/>
          </a:xfrm>
        </p:spPr>
        <p:txBody>
          <a:bodyPr/>
          <a:lstStyle/>
          <a:p>
            <a:r>
              <a:rPr lang="de-DE" sz="1800" dirty="0" smtClean="0"/>
              <a:t>http://www.asia-europe.uni-heidelberg.de/research/heidelberg-research-architecture</a:t>
            </a:r>
          </a:p>
          <a:p>
            <a:r>
              <a:rPr lang="de-DE" sz="1800" dirty="0" smtClean="0"/>
              <a:t>gietz@asia-europe.uni-heidelberg.de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</p:spPr>
        <p:txBody>
          <a:bodyPr lIns="82945" tIns="41473" rIns="82945" bIns="41473"/>
          <a:lstStyle/>
          <a:p>
            <a:fld id="{138EB3F4-9CAE-40A1-9936-258F6653D6DC}" type="slidenum">
              <a:rPr lang="en-GB"/>
              <a:pPr/>
              <a:t>5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/>
              <a:t>The Cluster of Excellence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9571" y="1419975"/>
            <a:ext cx="8228160" cy="4444307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Has a dedicated agenda: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Finding and analysing flows of concepts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That happen within shifting asymmetries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Globalisation  is not a new phenomenon, but has happened since the beginning of man kind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Every thing is part of this global process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People are a medium of such flows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More information available at: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www.asia-europe.uni-heidelberg.de</a:t>
            </a:r>
            <a:endParaRPr lang="en-GB" dirty="0" smtClean="0"/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</p:spPr>
        <p:txBody>
          <a:bodyPr lIns="82945" tIns="41473" rIns="82945" bIns="41473"/>
          <a:lstStyle/>
          <a:p>
            <a:fld id="{A549AFFE-2B9A-4D18-B1C4-9CCDC9DECDA6}" type="slidenum">
              <a:rPr lang="en-GB"/>
              <a:pPr/>
              <a:t>6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/>
              <a:t>What are the technical requirements?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Large amount of different databases already exist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Language resources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Image resources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Bibliographical resources 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Music, Films, etc. etc.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Most Cluster project will have the need for such or new data 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</p:spPr>
        <p:txBody>
          <a:bodyPr lIns="82945" tIns="41473" rIns="82945" bIns="41473"/>
          <a:lstStyle/>
          <a:p>
            <a:fld id="{7CC15A74-0058-4377-A730-9C71E823CBFC}" type="slidenum">
              <a:rPr lang="en-GB"/>
              <a:pPr/>
              <a:t>7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/>
              <a:t>How to store concepts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How to get all these data into one system?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How can one-dimensional metadata be enhanced?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How can flows be described?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How can phenomena be linked with each other? 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How can the system answer intelligent questions?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</p:spPr>
        <p:txBody>
          <a:bodyPr lIns="82945" tIns="41473" rIns="82945" bIns="41473"/>
          <a:lstStyle/>
          <a:p>
            <a:fld id="{59BDE6A3-7A5F-48DC-B39F-506EBE0F0FB5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/>
              <a:t>First answers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277415"/>
            <a:ext cx="8228160" cy="4444307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Different data bases can be integrated in a loosely coupled system</a:t>
            </a:r>
          </a:p>
          <a:p>
            <a:pPr lvl="1"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In a Service Oriented Architecture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One central metadata base can be a central retrieval point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One big full text index on cluster resources can be helpful</a:t>
            </a:r>
          </a:p>
          <a:p>
            <a:pPr>
              <a:lnSpc>
                <a:spcPct val="93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/>
              <a:t>New Semantic Web technologies might be even better for storing and finding conceptual flows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6321" y="6247376"/>
            <a:ext cx="2126880" cy="469489"/>
          </a:xfrm>
          <a:prstGeom prst="rect">
            <a:avLst/>
          </a:prstGeom>
          <a:noFill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fld id="{3D6D64E2-1EDD-4AF9-8FDA-AB7393403BE1}" type="slidenum">
              <a:rPr lang="en-GB"/>
              <a:pPr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</a:pPr>
              <a:t>9</a:t>
            </a:fld>
            <a:endParaRPr lang="en-GB" dirty="0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5280" cy="1142040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Aims of HRA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225280" cy="4442867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Sustainable competitive advantages can only be achieved by efficient utilisation of IT</a:t>
            </a:r>
          </a:p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A common platform called Heidelberg Research Architecture (HRA) will be set up that is accessible to all participants and partner organisations</a:t>
            </a:r>
          </a:p>
          <a:p>
            <a:pPr>
              <a:lnSpc>
                <a:spcPct val="87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8977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dirty="0" smtClean="0"/>
              <a:t>For maximum efficiency and minimal expenditure, the Cluster will, wherever possible, work with systems already available at the University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uster_template">
  <a:themeElements>
    <a:clrScheme name="3_Competition 11">
      <a:dk1>
        <a:srgbClr val="000000"/>
      </a:dk1>
      <a:lt1>
        <a:srgbClr val="FFFFFF"/>
      </a:lt1>
      <a:dk2>
        <a:srgbClr val="900000"/>
      </a:dk2>
      <a:lt2>
        <a:srgbClr val="454545"/>
      </a:lt2>
      <a:accent1>
        <a:srgbClr val="ABB400"/>
      </a:accent1>
      <a:accent2>
        <a:srgbClr val="B99C6B"/>
      </a:accent2>
      <a:accent3>
        <a:srgbClr val="FFFFFF"/>
      </a:accent3>
      <a:accent4>
        <a:srgbClr val="000000"/>
      </a:accent4>
      <a:accent5>
        <a:srgbClr val="D2D6AA"/>
      </a:accent5>
      <a:accent6>
        <a:srgbClr val="A78D60"/>
      </a:accent6>
      <a:hlink>
        <a:srgbClr val="99CCCC"/>
      </a:hlink>
      <a:folHlink>
        <a:srgbClr val="FFCC66"/>
      </a:folHlink>
    </a:clrScheme>
    <a:fontScheme name="3_Competi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3_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mpetition 9">
        <a:dk1>
          <a:srgbClr val="000000"/>
        </a:dk1>
        <a:lt1>
          <a:srgbClr val="FFFFFF"/>
        </a:lt1>
        <a:dk2>
          <a:srgbClr val="900000"/>
        </a:dk2>
        <a:lt2>
          <a:srgbClr val="5C1F00"/>
        </a:lt2>
        <a:accent1>
          <a:srgbClr val="FF9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6AA"/>
        </a:accent5>
        <a:accent6>
          <a:srgbClr val="E78A00"/>
        </a:accent6>
        <a:hlink>
          <a:srgbClr val="FF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mpetition 10">
        <a:dk1>
          <a:srgbClr val="000000"/>
        </a:dk1>
        <a:lt1>
          <a:srgbClr val="FFFFFF"/>
        </a:lt1>
        <a:dk2>
          <a:srgbClr val="900000"/>
        </a:dk2>
        <a:lt2>
          <a:srgbClr val="5C1F00"/>
        </a:lt2>
        <a:accent1>
          <a:srgbClr val="B99C66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D9CBB8"/>
        </a:accent5>
        <a:accent6>
          <a:srgbClr val="E78A00"/>
        </a:accent6>
        <a:hlink>
          <a:srgbClr val="C41C5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mpetition 11">
        <a:dk1>
          <a:srgbClr val="000000"/>
        </a:dk1>
        <a:lt1>
          <a:srgbClr val="FFFFFF"/>
        </a:lt1>
        <a:dk2>
          <a:srgbClr val="900000"/>
        </a:dk2>
        <a:lt2>
          <a:srgbClr val="454545"/>
        </a:lt2>
        <a:accent1>
          <a:srgbClr val="ABB400"/>
        </a:accent1>
        <a:accent2>
          <a:srgbClr val="B99C6B"/>
        </a:accent2>
        <a:accent3>
          <a:srgbClr val="FFFFFF"/>
        </a:accent3>
        <a:accent4>
          <a:srgbClr val="000000"/>
        </a:accent4>
        <a:accent5>
          <a:srgbClr val="D2D6AA"/>
        </a:accent5>
        <a:accent6>
          <a:srgbClr val="A78D60"/>
        </a:accent6>
        <a:hlink>
          <a:srgbClr val="99CC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Cluster_template</Template>
  <TotalTime>0</TotalTime>
  <Words>2238</Words>
  <Application>Microsoft Office PowerPoint</Application>
  <PresentationFormat>On-screen Show (4:3)</PresentationFormat>
  <Paragraphs>405</Paragraphs>
  <Slides>48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Cluster_template</vt:lpstr>
      <vt:lpstr>Heidelberg Research Architecture:  Status and perspectives</vt:lpstr>
      <vt:lpstr>Agenda</vt:lpstr>
      <vt:lpstr>The Cluster of Excellence</vt:lpstr>
      <vt:lpstr>The Cluster of Excellence</vt:lpstr>
      <vt:lpstr>The Cluster of Excellence</vt:lpstr>
      <vt:lpstr>What are the technical requirements?</vt:lpstr>
      <vt:lpstr>How to store concepts</vt:lpstr>
      <vt:lpstr>First answers</vt:lpstr>
      <vt:lpstr>Aims of HRA</vt:lpstr>
      <vt:lpstr>HRA</vt:lpstr>
      <vt:lpstr>Existing Infrastructure</vt:lpstr>
      <vt:lpstr>Existing Infrastructure</vt:lpstr>
      <vt:lpstr>Database Infrastructure</vt:lpstr>
      <vt:lpstr>Physical location of the HRA Databases</vt:lpstr>
      <vt:lpstr>Databases acquired for HRA</vt:lpstr>
      <vt:lpstr>Databases acquired for HRA</vt:lpstr>
      <vt:lpstr>Databases acquired for HRA</vt:lpstr>
      <vt:lpstr>Databases acquired for HRA</vt:lpstr>
      <vt:lpstr>HRA Databases</vt:lpstr>
      <vt:lpstr>Transcultural Image Database</vt:lpstr>
      <vt:lpstr>Translingual Concepts Database</vt:lpstr>
      <vt:lpstr>Ontology</vt:lpstr>
      <vt:lpstr>Ontology</vt:lpstr>
      <vt:lpstr>What do we want to do with ontologies</vt:lpstr>
      <vt:lpstr>Cluster Bibliographic Database</vt:lpstr>
      <vt:lpstr>Refbase Cluster bibliography</vt:lpstr>
      <vt:lpstr>New Features added by the HRA</vt:lpstr>
      <vt:lpstr>New Features added by the HRA</vt:lpstr>
      <vt:lpstr>More features on the agenda</vt:lpstr>
      <vt:lpstr>HRA  - Document indexing Service</vt:lpstr>
      <vt:lpstr>Integrated HRA Projects</vt:lpstr>
      <vt:lpstr>Integrated HRA Projects </vt:lpstr>
      <vt:lpstr>HRA the overall Architecture first shot</vt:lpstr>
      <vt:lpstr>Slide 34</vt:lpstr>
      <vt:lpstr>Slide 35</vt:lpstr>
      <vt:lpstr>What is a Service</vt:lpstr>
      <vt:lpstr>HRA  -Web Services Architecture</vt:lpstr>
      <vt:lpstr>More services</vt:lpstr>
      <vt:lpstr>Slide 39</vt:lpstr>
      <vt:lpstr>What about LitLink</vt:lpstr>
      <vt:lpstr>Slide 41</vt:lpstr>
      <vt:lpstr>Our Experiments with FileMaker</vt:lpstr>
      <vt:lpstr>Summary HRA as it is now</vt:lpstr>
      <vt:lpstr>Is there a good platform to migrate to?</vt:lpstr>
      <vt:lpstr>Why not cooperate?</vt:lpstr>
      <vt:lpstr>VFTS</vt:lpstr>
      <vt:lpstr>VFTS</vt:lpstr>
      <vt:lpstr>Thank you!  Questions?  More info at:</vt:lpstr>
    </vt:vector>
  </TitlesOfParts>
  <Company>Center of East Asian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Interlinking and annotating (parts of) images</dc:title>
  <dc:creator>Matthias Arnold</dc:creator>
  <cp:lastModifiedBy>Administrator</cp:lastModifiedBy>
  <cp:revision>202</cp:revision>
  <dcterms:created xsi:type="dcterms:W3CDTF">2009-02-05T15:47:08Z</dcterms:created>
  <dcterms:modified xsi:type="dcterms:W3CDTF">2010-02-25T14:56:51Z</dcterms:modified>
</cp:coreProperties>
</file>