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79" r:id="rId2"/>
    <p:sldId id="284" r:id="rId3"/>
    <p:sldId id="287" r:id="rId4"/>
    <p:sldId id="288" r:id="rId5"/>
    <p:sldId id="306" r:id="rId6"/>
    <p:sldId id="285" r:id="rId7"/>
    <p:sldId id="286" r:id="rId8"/>
    <p:sldId id="290" r:id="rId9"/>
    <p:sldId id="307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8" r:id="rId18"/>
    <p:sldId id="298" r:id="rId19"/>
    <p:sldId id="299" r:id="rId20"/>
    <p:sldId id="300" r:id="rId21"/>
    <p:sldId id="301" r:id="rId22"/>
    <p:sldId id="303" r:id="rId23"/>
    <p:sldId id="309" r:id="rId24"/>
    <p:sldId id="310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5B1CB-F3DE-4667-AA44-5F6E601BE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7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42EAEB-C417-45CE-BB20-77AF27D4D6E8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82740B-6C41-4466-9264-67478B89A5A6}" type="slidenum">
              <a:rPr lang="de-DE" sz="1200"/>
              <a:pPr algn="r" eaLnBrk="1" hangingPunct="1"/>
              <a:t>1</a:t>
            </a:fld>
            <a:endParaRPr lang="de-DE" sz="1200"/>
          </a:p>
        </p:txBody>
      </p:sp>
      <p:sp>
        <p:nvSpPr>
          <p:cNvPr id="19460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2A2FBB-DF2A-4B40-AC78-F24B22579F1B}" type="datetime1">
              <a:rPr lang="en-US" sz="1200"/>
              <a:pPr algn="r" eaLnBrk="1" hangingPunct="1"/>
              <a:t>6/7/2013</a:t>
            </a:fld>
            <a:endParaRPr lang="de-DE" sz="1200"/>
          </a:p>
        </p:txBody>
      </p:sp>
      <p:sp>
        <p:nvSpPr>
          <p:cNvPr id="194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F3BD19-0D6B-4B77-9B6B-47B250B30568}" type="slidenum">
              <a:rPr lang="de-DE" sz="1200"/>
              <a:pPr algn="r" eaLnBrk="1" hangingPunct="1"/>
              <a:t>1</a:t>
            </a:fld>
            <a:endParaRPr lang="de-DE" sz="12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E6CE05-CF69-4BFF-B48F-12D58492D4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55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11CA-CAEE-49BA-936D-49107A18AB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0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333375"/>
            <a:ext cx="2000250" cy="56864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33375"/>
            <a:ext cx="5848350" cy="56864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Historisches Seminar der Universität Heidelberg</a:t>
            </a:r>
          </a:p>
          <a:p>
            <a:pPr>
              <a:defRPr/>
            </a:pPr>
            <a:r>
              <a:rPr lang="de-DE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ED3A-ADA8-4FD8-8951-23642ADD9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81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33375"/>
            <a:ext cx="6518275" cy="1187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03CE-6526-491E-BD0A-2ED3107738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8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148" y="6497936"/>
            <a:ext cx="4320852" cy="360064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tx1"/>
                </a:solidFill>
              </a:rPr>
              <a:t>Historisches Seminar der Universität Heidelberg</a:t>
            </a:r>
          </a:p>
          <a:p>
            <a:pPr>
              <a:defRPr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84368" y="6490270"/>
            <a:ext cx="1008112" cy="3677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C85D-F993-44EA-ADF5-21A7921FB2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04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B6B3-9436-4F21-836B-E7AF4666CE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F8D2-73F0-46B3-9A74-1495D1F294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148" y="6497936"/>
            <a:ext cx="4320852" cy="360064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Historisches Seminar der Universität Heidelberg</a:t>
            </a:r>
          </a:p>
          <a:p>
            <a:pPr>
              <a:defRPr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0C1D-2FD4-4BD5-8962-06DAFF8B82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3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68B4-1390-4902-B7F3-0BC8EF295C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2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C988D4-9EC6-4348-B9C1-CE895C24CE6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7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FBDC-BBA3-4C73-A7CE-0C19BF47FB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74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Historisches Seminar der Universität Heidelberg</a:t>
            </a:r>
          </a:p>
          <a:p>
            <a:pPr>
              <a:defRPr/>
            </a:pPr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B66C-35AE-4F6B-9B03-F991AE4D30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94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rgbClr val="2C0B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4744"/>
            <a:ext cx="9144000" cy="52565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1310"/>
            <a:ext cx="6518275" cy="10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268760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1131248"/>
            <a:ext cx="9144000" cy="69850"/>
          </a:xfrm>
          <a:custGeom>
            <a:avLst/>
            <a:gdLst>
              <a:gd name="T0" fmla="*/ 0 w 1000"/>
              <a:gd name="T1" fmla="*/ 0 h 1000"/>
              <a:gd name="T2" fmla="*/ 5349240 w 1000"/>
              <a:gd name="T3" fmla="*/ 0 h 1000"/>
              <a:gd name="T4" fmla="*/ 5349240 w 1000"/>
              <a:gd name="T5" fmla="*/ 69850 h 1000"/>
              <a:gd name="T6" fmla="*/ 0 w 1000"/>
              <a:gd name="T7" fmla="*/ 69850 h 1000"/>
              <a:gd name="T8" fmla="*/ 0 w 1000"/>
              <a:gd name="T9" fmla="*/ 0 h 1000"/>
              <a:gd name="T10" fmla="*/ 9144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148" y="6497936"/>
            <a:ext cx="4320852" cy="3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490270"/>
            <a:ext cx="1008112" cy="3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2445B9-2310-43AC-9AC2-FCC0E66A24D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0" y="6308303"/>
            <a:ext cx="9144000" cy="73025"/>
          </a:xfrm>
          <a:custGeom>
            <a:avLst/>
            <a:gdLst>
              <a:gd name="T0" fmla="*/ 0 w 1000"/>
              <a:gd name="T1" fmla="*/ 0 h 1000"/>
              <a:gd name="T2" fmla="*/ 5349240 w 1000"/>
              <a:gd name="T3" fmla="*/ 0 h 1000"/>
              <a:gd name="T4" fmla="*/ 5349240 w 1000"/>
              <a:gd name="T5" fmla="*/ 73025 h 1000"/>
              <a:gd name="T6" fmla="*/ 0 w 1000"/>
              <a:gd name="T7" fmla="*/ 73025 h 1000"/>
              <a:gd name="T8" fmla="*/ 0 w 1000"/>
              <a:gd name="T9" fmla="*/ 0 h 1000"/>
              <a:gd name="T10" fmla="*/ 9144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de-DE"/>
          </a:p>
        </p:txBody>
      </p:sp>
      <p:pic>
        <p:nvPicPr>
          <p:cNvPr id="1033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5969"/>
            <a:ext cx="1691680" cy="114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o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o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n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bg1"/>
                </a:solidFill>
                <a:cs typeface="Arial" charset="0"/>
              </a:rPr>
              <a:t>Historisches Seminar der Universität Heidelberg</a:t>
            </a:r>
          </a:p>
          <a:p>
            <a:pPr eaLnBrk="1" hangingPunct="1"/>
            <a:r>
              <a:rPr lang="de-DE" dirty="0" smtClean="0">
                <a:cs typeface="Arial" charset="0"/>
              </a:rPr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700213"/>
            <a:ext cx="8280400" cy="38893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GB" sz="3200" b="1" dirty="0" smtClean="0">
              <a:latin typeface="Arial" charset="0"/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GB" sz="3200" b="1" dirty="0" smtClean="0">
                <a:latin typeface="Arial" charset="0"/>
                <a:cs typeface="Arial" charset="0"/>
              </a:rPr>
              <a:t>The African-American Freedom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sz="3200" b="1" dirty="0" smtClean="0">
                <a:latin typeface="Arial" charset="0"/>
                <a:cs typeface="Arial" charset="0"/>
              </a:rPr>
              <a:t>Struggle from the Civil War to the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sz="3200" b="1" dirty="0" smtClean="0">
                <a:latin typeface="Arial" charset="0"/>
                <a:cs typeface="Arial" charset="0"/>
              </a:rPr>
              <a:t>Twenty-First Century</a:t>
            </a:r>
          </a:p>
        </p:txBody>
      </p:sp>
      <p:sp>
        <p:nvSpPr>
          <p:cNvPr id="14341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60EC1-17FF-4D5A-B5F1-6F7698578818}" type="slidenum">
              <a:rPr lang="de-DE">
                <a:solidFill>
                  <a:schemeClr val="bg1"/>
                </a:solidFill>
                <a:cs typeface="Arial" charset="0"/>
              </a:rPr>
              <a:pPr eaLnBrk="1" hangingPunct="1"/>
              <a:t>1</a:t>
            </a:fld>
            <a:endParaRPr lang="de-DE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91325" y="116632"/>
            <a:ext cx="6446267" cy="9087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sz="1200" dirty="0" smtClean="0">
                <a:latin typeface="Arial" pitchFamily="34" charset="0"/>
              </a:rPr>
              <a:t>Ruprecht-Karls-Universität Heidelberg</a:t>
            </a:r>
            <a:br>
              <a:rPr lang="de-DE" sz="1200" dirty="0" smtClean="0">
                <a:latin typeface="Arial" pitchFamily="34" charset="0"/>
              </a:rPr>
            </a:br>
            <a:r>
              <a:rPr lang="de-DE" sz="1200" dirty="0" smtClean="0">
                <a:latin typeface="Arial" pitchFamily="34" charset="0"/>
              </a:rPr>
              <a:t>Curt-Engelhorn </a:t>
            </a:r>
            <a:r>
              <a:rPr lang="de-DE" sz="1200" dirty="0" err="1" smtClean="0">
                <a:latin typeface="Arial" pitchFamily="34" charset="0"/>
              </a:rPr>
              <a:t>Chair</a:t>
            </a:r>
            <a:r>
              <a:rPr lang="de-DE" sz="1200" dirty="0" smtClean="0">
                <a:latin typeface="Arial" pitchFamily="34" charset="0"/>
              </a:rPr>
              <a:t> in American </a:t>
            </a:r>
            <a:r>
              <a:rPr lang="de-DE" sz="1200" dirty="0" err="1" smtClean="0">
                <a:latin typeface="Arial" pitchFamily="34" charset="0"/>
              </a:rPr>
              <a:t>History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Prof. Dr. Manfred Berg</a:t>
            </a:r>
            <a:br>
              <a:rPr lang="en-US" sz="1200" dirty="0" smtClean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Summer Semester 2013</a:t>
            </a:r>
            <a:endParaRPr lang="de-DE" sz="1200" kern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George C. Wallace, 1919-1998</a:t>
            </a:r>
          </a:p>
        </p:txBody>
      </p:sp>
      <p:pic>
        <p:nvPicPr>
          <p:cNvPr id="157701" name="Picture 5" descr="\\Server03\HistSem\LS_Berg\LS_Berg_Alle\JWeimann\Berg\Sonstiges\Bilder\SS 2005\Vorlesungen\12\Wallace, George C\stand in the school house door,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0768"/>
            <a:ext cx="67056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Medgar Evers, 1925-1963</a:t>
            </a:r>
          </a:p>
        </p:txBody>
      </p:sp>
      <p:pic>
        <p:nvPicPr>
          <p:cNvPr id="158725" name="Picture 5" descr="\\Server03\HistSem\LS_Berg\LS_Berg_Alle\JWeimann\Berg\Sonstiges\Bilder\SS 2005\Vorlesungen\12\Wallace, George C\Medgar E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313392"/>
            <a:ext cx="38798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March on Washington, 28.08.1963</a:t>
            </a:r>
          </a:p>
        </p:txBody>
      </p:sp>
      <p:pic>
        <p:nvPicPr>
          <p:cNvPr id="159747" name="Picture 3" descr="mlk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340768"/>
            <a:ext cx="36576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7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pic>
        <p:nvPicPr>
          <p:cNvPr id="160774" name="Picture 6" descr="\\Server03\HistSem\LS_Berg\LS_Berg_Alle\JWeimann\Berg\Sonstiges\Bilder\SS 2005\Vorlesungen\12\mlkihavea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32" y="1431033"/>
            <a:ext cx="35193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Dream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4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pic>
        <p:nvPicPr>
          <p:cNvPr id="161799" name="Picture 7" descr="\\Server03\HistSem\LS_Berg\LS_Berg_Alle\JWeimann\Berg\Sonstiges\Bilder\SS 2005\Vorlesungen\12\church.today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3899345"/>
            <a:ext cx="3191907" cy="22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Birmingham, 15.9.1963</a:t>
            </a:r>
          </a:p>
        </p:txBody>
      </p:sp>
      <p:pic>
        <p:nvPicPr>
          <p:cNvPr id="161798" name="Picture 6" descr="\\Server03\HistSem\LS_Berg\LS_Berg_Alle\JWeimann\Berg\Sonstiges\Bilder\SS 2005\Vorlesungen\12\16th Street Baptist Curch Birmingham, 196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1"/>
            <a:ext cx="42595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0" name="Picture 8" descr="\\Server03\HistSem\LS_Berg\LS_Berg_Alle\JWeimann\Berg\Sonstiges\Bilder\SS 2005\Vorlesungen\12\16th Street Baptist Curch Birmingham5, 1963.g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776287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3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Lyndon</a:t>
            </a:r>
            <a:r>
              <a:rPr lang="de-DE" dirty="0"/>
              <a:t> B. Johnson,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1908-1973</a:t>
            </a:r>
            <a:endParaRPr lang="de-DE" dirty="0"/>
          </a:p>
        </p:txBody>
      </p:sp>
      <p:pic>
        <p:nvPicPr>
          <p:cNvPr id="162821" name="Picture 5" descr="\\Server03\HistSem\LS_Berg\LS_Berg_Alle\JWeimann\Berg\Sonstiges\Bilder\SS 2005\Vorlesungen\12\Wallace, George C\Lyndon B. 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7" y="1386385"/>
            <a:ext cx="44164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3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pic>
        <p:nvPicPr>
          <p:cNvPr id="163845" name="Picture 5" descr="\\Server03\HistSem\LS_Berg\LS_Berg_Alle\JWeimann\Berg\Sonstiges\Bilder\SS 2005\Vorlesungen\12\Wallace, George C\Civil Rights Act2, 1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89" y="1628800"/>
            <a:ext cx="647700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6518275" cy="1043434"/>
          </a:xfrm>
        </p:spPr>
        <p:txBody>
          <a:bodyPr/>
          <a:lstStyle/>
          <a:p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1964</a:t>
            </a:r>
          </a:p>
        </p:txBody>
      </p:sp>
      <p:pic>
        <p:nvPicPr>
          <p:cNvPr id="163846" name="Picture 6" descr="\\Server03\HistSem\LS_Berg\LS_Berg_Alle\JWeimann\Berg\Sonstiges\Bilder\SS 2005\Vorlesungen\12\Wallace, George C\Civil Rights Act2, 196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28799"/>
            <a:ext cx="647700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909" y="1772816"/>
            <a:ext cx="6464182" cy="3528392"/>
          </a:xfrm>
        </p:spPr>
        <p:txBody>
          <a:bodyPr/>
          <a:lstStyle/>
          <a:p>
            <a:r>
              <a:rPr lang="de-DE" dirty="0" err="1" smtClean="0"/>
              <a:t>Prohibits</a:t>
            </a:r>
            <a:r>
              <a:rPr lang="de-DE" dirty="0" smtClean="0"/>
              <a:t> </a:t>
            </a:r>
            <a:r>
              <a:rPr lang="de-DE" dirty="0" err="1" smtClean="0"/>
              <a:t>Racial</a:t>
            </a:r>
            <a:r>
              <a:rPr lang="de-DE" dirty="0" smtClean="0"/>
              <a:t> Segregation in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Prohibits</a:t>
            </a:r>
            <a:r>
              <a:rPr lang="de-DE" dirty="0" smtClean="0"/>
              <a:t> </a:t>
            </a:r>
            <a:r>
              <a:rPr lang="de-DE" dirty="0" err="1" smtClean="0"/>
              <a:t>racial</a:t>
            </a:r>
            <a:r>
              <a:rPr lang="de-DE" dirty="0" smtClean="0"/>
              <a:t> </a:t>
            </a:r>
            <a:r>
              <a:rPr lang="de-DE" dirty="0" err="1" smtClean="0"/>
              <a:t>discrimination</a:t>
            </a:r>
            <a:r>
              <a:rPr lang="de-DE" dirty="0" smtClean="0"/>
              <a:t> on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skin</a:t>
            </a:r>
            <a:r>
              <a:rPr lang="de-DE" dirty="0" smtClean="0"/>
              <a:t> </a:t>
            </a:r>
            <a:r>
              <a:rPr lang="de-DE" dirty="0" err="1" smtClean="0"/>
              <a:t>color</a:t>
            </a:r>
            <a:r>
              <a:rPr lang="de-DE" dirty="0" smtClean="0"/>
              <a:t>, </a:t>
            </a:r>
            <a:r>
              <a:rPr lang="de-DE" dirty="0" err="1" smtClean="0"/>
              <a:t>race</a:t>
            </a:r>
            <a:r>
              <a:rPr lang="de-DE" dirty="0" smtClean="0"/>
              <a:t>, national </a:t>
            </a:r>
            <a:r>
              <a:rPr lang="de-DE" dirty="0" err="1" smtClean="0"/>
              <a:t>origin</a:t>
            </a:r>
            <a:r>
              <a:rPr lang="de-DE" dirty="0" smtClean="0"/>
              <a:t>, </a:t>
            </a:r>
            <a:r>
              <a:rPr lang="de-DE" dirty="0" err="1" smtClean="0"/>
              <a:t>religion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sex.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61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1310"/>
            <a:ext cx="7200800" cy="1043434"/>
          </a:xfrm>
        </p:spPr>
        <p:txBody>
          <a:bodyPr/>
          <a:lstStyle/>
          <a:p>
            <a:r>
              <a:rPr lang="de-DE" dirty="0" smtClean="0"/>
              <a:t>Mississippi Freedom Democratic Party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Atlantic</a:t>
            </a:r>
            <a:r>
              <a:rPr lang="de-DE" dirty="0" smtClean="0"/>
              <a:t> City, 1964</a:t>
            </a:r>
            <a:endParaRPr lang="de-DE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76" y="1556792"/>
            <a:ext cx="5328592" cy="2096857"/>
          </a:xfrm>
        </p:spPr>
        <p:txBody>
          <a:bodyPr/>
          <a:lstStyle/>
          <a:p>
            <a:r>
              <a:rPr lang="en-GB" dirty="0">
                <a:latin typeface="New York" charset="0"/>
                <a:cs typeface="Times New Roman" pitchFamily="18" charset="0"/>
              </a:rPr>
              <a:t>"We didn't come all this way for no two seats when all of us is tired". </a:t>
            </a:r>
            <a:endParaRPr lang="en-GB" dirty="0">
              <a:latin typeface="New York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New York" charset="0"/>
                <a:cs typeface="Times New Roman" pitchFamily="18" charset="0"/>
              </a:rPr>
              <a:t>Fannie </a:t>
            </a:r>
            <a:r>
              <a:rPr lang="en-GB" dirty="0" smtClean="0">
                <a:latin typeface="New York" charset="0"/>
                <a:cs typeface="Times New Roman" pitchFamily="18" charset="0"/>
              </a:rPr>
              <a:t>Lou </a:t>
            </a:r>
            <a:r>
              <a:rPr lang="en-GB" dirty="0" err="1" smtClean="0">
                <a:latin typeface="New York" charset="0"/>
                <a:cs typeface="Times New Roman" pitchFamily="18" charset="0"/>
              </a:rPr>
              <a:t>Hamer</a:t>
            </a:r>
            <a:endParaRPr lang="de-DE" dirty="0">
              <a:latin typeface="New York" charset="0"/>
              <a:cs typeface="Times New Roman" pitchFamily="18" charset="0"/>
            </a:endParaRPr>
          </a:p>
        </p:txBody>
      </p:sp>
      <p:pic>
        <p:nvPicPr>
          <p:cNvPr id="166917" name="Picture 5" descr="\\Server03\HistSem\LS_Berg\LS_Berg_Alle\JWeimann\Berg\Sonstiges\Bilder\SS 2005\Vorlesungen\12\Fannie Lou H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261916" cy="38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6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Robert Moses, *1935</a:t>
            </a:r>
          </a:p>
        </p:txBody>
      </p:sp>
      <p:pic>
        <p:nvPicPr>
          <p:cNvPr id="167941" name="Picture 5" descr="\\Server03\HistSem\LS_Berg\LS_Berg_Alle\JWeimann\Berg\Sonstiges\Bilder\SS 2005\Vorlesungen\12\Robert Moses, 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26" y="1340768"/>
            <a:ext cx="4238625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4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Freedom Summer 1964</a:t>
            </a:r>
          </a:p>
        </p:txBody>
      </p:sp>
      <p:pic>
        <p:nvPicPr>
          <p:cNvPr id="169991" name="Picture 7" descr="\\Server03\HistSem\LS_Berg\LS_Berg_Alle\JWeimann\Berg\Sonstiges\Bilder VL-Von der Sklaverei zur Freiheit SS 2005\12\Freedom School\Freedom school class at Mt Zion Baptist 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1956"/>
            <a:ext cx="3262064" cy="25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3" name="Picture 9" descr="\\Server03\HistSem\LS_Berg\LS_Berg_Alle\JWeimann\Berg\Sonstiges\Bilder VL-Von der Sklaverei zur Freiheit SS 2005\12\Freedom School\Freedom School-Palmers Crossing Community Center op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85316"/>
            <a:ext cx="3295799" cy="2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4" name="Picture 10" descr="\\Server03\HistSem\LS_Berg\LS_Berg_Alle\JWeimann\Berg\Sonstiges\Bilder VL-Von der Sklaverei zur Freiheit SS 2005\12\Freedom School\Freedom 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68760"/>
            <a:ext cx="4572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4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51520" y="81310"/>
            <a:ext cx="6912768" cy="1043434"/>
          </a:xfrm>
        </p:spPr>
        <p:txBody>
          <a:bodyPr/>
          <a:lstStyle/>
          <a:p>
            <a:r>
              <a:rPr lang="en-GB" dirty="0"/>
              <a:t>The Apex of Civil Rights Reform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/>
              <a:t>The Civil Rights Acts of 1957 and </a:t>
            </a:r>
            <a:r>
              <a:rPr lang="en-GB" b="1" dirty="0" smtClean="0"/>
              <a:t>1960</a:t>
            </a:r>
            <a:endParaRPr lang="de-DE" dirty="0"/>
          </a:p>
          <a:p>
            <a:pPr eaLnBrk="1" hangingPunct="1">
              <a:defRPr/>
            </a:pPr>
            <a:r>
              <a:rPr lang="en-US" b="1" dirty="0" smtClean="0"/>
              <a:t>The Kennedy Administration and Civil Rights</a:t>
            </a:r>
          </a:p>
          <a:p>
            <a:pPr eaLnBrk="1" hangingPunct="1">
              <a:defRPr/>
            </a:pPr>
            <a:r>
              <a:rPr lang="en-GB" b="1" dirty="0"/>
              <a:t>Toward the 1964 Civil Rights </a:t>
            </a:r>
            <a:r>
              <a:rPr lang="en-GB" b="1" dirty="0" smtClean="0"/>
              <a:t>Act</a:t>
            </a:r>
          </a:p>
          <a:p>
            <a:pPr eaLnBrk="1" hangingPunct="1">
              <a:defRPr/>
            </a:pPr>
            <a:r>
              <a:rPr lang="en-GB" b="1" dirty="0"/>
              <a:t>Toward the Voting Rights </a:t>
            </a:r>
            <a:r>
              <a:rPr lang="en-GB" b="1" dirty="0" smtClean="0"/>
              <a:t>Act</a:t>
            </a:r>
            <a:endParaRPr lang="de-DE" dirty="0"/>
          </a:p>
          <a:p>
            <a:pPr marL="0" indent="0" eaLnBrk="1" hangingPunct="1">
              <a:buNone/>
              <a:defRPr/>
            </a:pPr>
            <a:endParaRPr lang="de-DE" dirty="0"/>
          </a:p>
          <a:p>
            <a:pPr eaLnBrk="1" hangingPunct="1"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bg1"/>
                </a:solidFill>
                <a:cs typeface="Arial" charset="0"/>
              </a:rPr>
              <a:t>Historisches Seminar der Universität Heidelberg</a:t>
            </a:r>
          </a:p>
          <a:p>
            <a:pPr eaLnBrk="1" hangingPunct="1"/>
            <a:r>
              <a:rPr lang="de-DE" dirty="0" smtClean="0">
                <a:cs typeface="Arial" charset="0"/>
              </a:rPr>
              <a:t> </a:t>
            </a: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E622A-47B6-4371-A183-4A2E2671F80B}" type="slidenum">
              <a:rPr lang="de-DE" smtClean="0">
                <a:solidFill>
                  <a:schemeClr val="bg1"/>
                </a:solidFill>
                <a:cs typeface="Arial" charset="0"/>
              </a:rPr>
              <a:pPr eaLnBrk="1" hangingPunct="1"/>
              <a:t>2</a:t>
            </a:fld>
            <a:endParaRPr lang="de-DE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Mississippi is for Murder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22882"/>
            <a:ext cx="7467600" cy="3505200"/>
          </a:xfrm>
        </p:spPr>
        <p:txBody>
          <a:bodyPr/>
          <a:lstStyle/>
          <a:p>
            <a:r>
              <a:rPr lang="de-DE" dirty="0" smtClean="0"/>
              <a:t>Andrew </a:t>
            </a:r>
            <a:r>
              <a:rPr lang="de-DE" dirty="0"/>
              <a:t>Goodman,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1943-1964</a:t>
            </a:r>
          </a:p>
          <a:p>
            <a:r>
              <a:rPr lang="de-DE" dirty="0"/>
              <a:t>James Chaney,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1943-1964</a:t>
            </a:r>
            <a:endParaRPr lang="de-DE" dirty="0"/>
          </a:p>
          <a:p>
            <a:r>
              <a:rPr lang="de-DE" dirty="0"/>
              <a:t>Michael </a:t>
            </a:r>
            <a:r>
              <a:rPr lang="de-DE" dirty="0" err="1"/>
              <a:t>Schwerner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1939-1964</a:t>
            </a:r>
            <a:endParaRPr lang="de-DE" dirty="0"/>
          </a:p>
        </p:txBody>
      </p:sp>
      <p:pic>
        <p:nvPicPr>
          <p:cNvPr id="171013" name="Picture 5" descr="\\Server03\HistSem\LS_Berg\LS_Berg_Alle\JWeimann\Berg\Sonstiges\Bilder\SS 2005\Vorlesungen\12\FBI Goodman, Chaney, Schwe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70532" cy="35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5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72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Selma, Alabama, 1965</a:t>
            </a:r>
          </a:p>
        </p:txBody>
      </p:sp>
      <p:pic>
        <p:nvPicPr>
          <p:cNvPr id="172035" name="Picture 1027" descr="Selma196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331" y="1484784"/>
            <a:ext cx="5875337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0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Voting</a:t>
            </a:r>
            <a:r>
              <a:rPr lang="de-DE" dirty="0" smtClean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1965</a:t>
            </a:r>
            <a:endParaRPr lang="de-DE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40960" cy="4680520"/>
          </a:xfrm>
        </p:spPr>
        <p:txBody>
          <a:bodyPr/>
          <a:lstStyle/>
          <a:p>
            <a:pPr marL="342900" indent="-342900"/>
            <a:r>
              <a:rPr lang="de-DE" dirty="0" smtClean="0"/>
              <a:t>Covers all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iteracy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fewer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50%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eligible</a:t>
            </a:r>
            <a:r>
              <a:rPr lang="de-DE" dirty="0" smtClean="0"/>
              <a:t> </a:t>
            </a:r>
            <a:r>
              <a:rPr lang="de-DE" dirty="0" err="1" smtClean="0"/>
              <a:t>adults</a:t>
            </a:r>
            <a:r>
              <a:rPr lang="de-DE" dirty="0" smtClean="0"/>
              <a:t> registered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votíng</a:t>
            </a:r>
            <a:endParaRPr lang="de-DE" dirty="0"/>
          </a:p>
          <a:p>
            <a:pPr marL="342900" indent="-342900"/>
            <a:r>
              <a:rPr lang="de-DE" dirty="0" err="1" smtClean="0"/>
              <a:t>Suspends</a:t>
            </a:r>
            <a:r>
              <a:rPr lang="de-DE" dirty="0" smtClean="0"/>
              <a:t> all </a:t>
            </a:r>
            <a:r>
              <a:rPr lang="de-DE" dirty="0" err="1"/>
              <a:t>l</a:t>
            </a:r>
            <a:r>
              <a:rPr lang="de-DE" dirty="0" err="1" smtClean="0"/>
              <a:t>iteracy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5 </a:t>
            </a:r>
            <a:r>
              <a:rPr lang="de-DE" dirty="0" err="1" smtClean="0"/>
              <a:t>years</a:t>
            </a:r>
            <a:endParaRPr lang="de-DE" dirty="0" smtClean="0"/>
          </a:p>
          <a:p>
            <a:pPr marL="342900" indent="-342900"/>
            <a:r>
              <a:rPr lang="de-DE" dirty="0" smtClean="0"/>
              <a:t>Federal </a:t>
            </a:r>
            <a:r>
              <a:rPr lang="de-DE" dirty="0" err="1" smtClean="0"/>
              <a:t>registrars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registration</a:t>
            </a:r>
            <a:r>
              <a:rPr lang="de-DE" dirty="0" smtClean="0"/>
              <a:t> in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South</a:t>
            </a:r>
            <a:endParaRPr lang="de-DE" dirty="0"/>
          </a:p>
          <a:p>
            <a:pPr marL="342900" indent="-342900"/>
            <a:r>
              <a:rPr lang="de-DE" dirty="0" smtClean="0"/>
              <a:t>States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submit</a:t>
            </a:r>
            <a:r>
              <a:rPr lang="de-DE" dirty="0" smtClean="0"/>
              <a:t> all </a:t>
            </a:r>
            <a:r>
              <a:rPr lang="de-DE" dirty="0" err="1" smtClean="0"/>
              <a:t>voting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Department </a:t>
            </a:r>
            <a:r>
              <a:rPr lang="de-DE" dirty="0" err="1" smtClean="0"/>
              <a:t>of</a:t>
            </a:r>
            <a:r>
              <a:rPr lang="de-DE" dirty="0" smtClean="0"/>
              <a:t> Justice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preclearance</a:t>
            </a:r>
            <a:r>
              <a:rPr lang="de-DE" sz="2400" dirty="0" smtClean="0"/>
              <a:t>“ 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3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Impact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Voting</a:t>
            </a:r>
            <a:r>
              <a:rPr lang="de-DE" dirty="0" smtClean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Act</a:t>
            </a:r>
            <a:endParaRPr lang="de-DE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136904" cy="4608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3600" dirty="0">
                <a:cs typeface="Times New Roman" pitchFamily="18" charset="0"/>
              </a:rPr>
              <a:t>	</a:t>
            </a:r>
            <a:r>
              <a:rPr lang="en-GB" dirty="0">
                <a:cs typeface="Times New Roman" pitchFamily="18" charset="0"/>
              </a:rPr>
              <a:t>			  </a:t>
            </a:r>
            <a:r>
              <a:rPr lang="en-GB" b="1" dirty="0">
                <a:cs typeface="Times New Roman" pitchFamily="18" charset="0"/>
              </a:rPr>
              <a:t>1964</a:t>
            </a:r>
            <a:r>
              <a:rPr lang="en-GB" dirty="0">
                <a:cs typeface="Times New Roman" pitchFamily="18" charset="0"/>
              </a:rPr>
              <a:t>		</a:t>
            </a:r>
            <a:r>
              <a:rPr lang="en-GB" dirty="0" smtClean="0">
                <a:cs typeface="Times New Roman" pitchFamily="18" charset="0"/>
              </a:rPr>
              <a:t>  </a:t>
            </a:r>
            <a:r>
              <a:rPr lang="en-GB" b="1" dirty="0">
                <a:cs typeface="Times New Roman" pitchFamily="18" charset="0"/>
              </a:rPr>
              <a:t>1966</a:t>
            </a:r>
          </a:p>
          <a:p>
            <a:r>
              <a:rPr lang="en-GB" dirty="0" smtClean="0">
                <a:cs typeface="Times New Roman" pitchFamily="18" charset="0"/>
              </a:rPr>
              <a:t>Alabama	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110,000		250,000</a:t>
            </a:r>
            <a:r>
              <a:rPr lang="de-DE" dirty="0" smtClean="0"/>
              <a:t> </a:t>
            </a:r>
            <a:endParaRPr lang="de-DE" dirty="0"/>
          </a:p>
          <a:p>
            <a:endParaRPr lang="en-GB" dirty="0" smtClean="0">
              <a:cs typeface="Times New Roman" pitchFamily="18" charset="0"/>
            </a:endParaRPr>
          </a:p>
          <a:p>
            <a:r>
              <a:rPr lang="de-DE" dirty="0" smtClean="0"/>
              <a:t>Louisiana</a:t>
            </a:r>
            <a:r>
              <a:rPr lang="de-DE" dirty="0"/>
              <a:t>	</a:t>
            </a:r>
            <a:r>
              <a:rPr lang="de-DE" dirty="0" smtClean="0"/>
              <a:t>243,000</a:t>
            </a:r>
            <a:r>
              <a:rPr lang="de-DE" dirty="0" smtClean="0"/>
              <a:t>		350,000</a:t>
            </a:r>
            <a:r>
              <a:rPr lang="de-DE" dirty="0"/>
              <a:t>		</a:t>
            </a:r>
          </a:p>
          <a:p>
            <a:r>
              <a:rPr lang="de-DE" dirty="0" smtClean="0"/>
              <a:t>Mississippi</a:t>
            </a:r>
            <a:r>
              <a:rPr lang="de-DE" dirty="0"/>
              <a:t>	</a:t>
            </a:r>
            <a:r>
              <a:rPr lang="de-DE" dirty="0" smtClean="0"/>
              <a:t>  </a:t>
            </a:r>
            <a:r>
              <a:rPr lang="de-DE" dirty="0" smtClean="0"/>
              <a:t>29,000		</a:t>
            </a:r>
            <a:r>
              <a:rPr lang="de-DE" dirty="0"/>
              <a:t> 175,000 		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3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1310"/>
            <a:ext cx="6840760" cy="1043434"/>
          </a:xfrm>
        </p:spPr>
        <p:txBody>
          <a:bodyPr/>
          <a:lstStyle/>
          <a:p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Reforms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1964/65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Formal </a:t>
            </a:r>
            <a:r>
              <a:rPr lang="de-DE" dirty="0" err="1" smtClean="0"/>
              <a:t>and</a:t>
            </a:r>
            <a:r>
              <a:rPr lang="de-DE" dirty="0" smtClean="0"/>
              <a:t> legal </a:t>
            </a:r>
            <a:r>
              <a:rPr lang="de-DE" dirty="0" err="1" smtClean="0"/>
              <a:t>equality</a:t>
            </a:r>
            <a:r>
              <a:rPr lang="de-DE" dirty="0" smtClean="0"/>
              <a:t>?</a:t>
            </a:r>
          </a:p>
          <a:p>
            <a:r>
              <a:rPr lang="de-DE" dirty="0" smtClean="0"/>
              <a:t>Major </a:t>
            </a:r>
            <a:r>
              <a:rPr lang="de-DE" dirty="0" err="1" smtClean="0"/>
              <a:t>breakthrough</a:t>
            </a:r>
            <a:r>
              <a:rPr lang="de-DE" dirty="0" smtClean="0"/>
              <a:t>; </a:t>
            </a:r>
            <a:r>
              <a:rPr lang="de-DE" dirty="0" err="1" smtClean="0"/>
              <a:t>achievement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blacks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fought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decades</a:t>
            </a:r>
            <a:endParaRPr lang="de-DE" dirty="0" smtClean="0"/>
          </a:p>
          <a:p>
            <a:r>
              <a:rPr lang="de-DE" dirty="0" smtClean="0"/>
              <a:t>Additional </a:t>
            </a:r>
            <a:r>
              <a:rPr lang="de-DE" dirty="0" err="1" smtClean="0"/>
              <a:t>laws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court</a:t>
            </a:r>
            <a:r>
              <a:rPr lang="de-DE" dirty="0" smtClean="0"/>
              <a:t> </a:t>
            </a:r>
            <a:r>
              <a:rPr lang="de-DE" dirty="0" err="1" smtClean="0"/>
              <a:t>rulings</a:t>
            </a:r>
            <a:r>
              <a:rPr lang="de-DE" dirty="0" smtClean="0"/>
              <a:t> </a:t>
            </a:r>
            <a:r>
              <a:rPr lang="de-DE" dirty="0" err="1" smtClean="0"/>
              <a:t>dismantled</a:t>
            </a:r>
            <a:r>
              <a:rPr lang="de-DE" dirty="0" smtClean="0"/>
              <a:t> </a:t>
            </a:r>
            <a:r>
              <a:rPr lang="de-DE" dirty="0" err="1" smtClean="0"/>
              <a:t>instituional</a:t>
            </a:r>
            <a:r>
              <a:rPr lang="de-DE" dirty="0" smtClean="0"/>
              <a:t> </a:t>
            </a:r>
            <a:r>
              <a:rPr lang="de-DE" dirty="0" err="1" smtClean="0"/>
              <a:t>racism</a:t>
            </a:r>
            <a:endParaRPr lang="de-DE" dirty="0" smtClean="0"/>
          </a:p>
          <a:p>
            <a:r>
              <a:rPr lang="de-DE" dirty="0" smtClean="0"/>
              <a:t>Part </a:t>
            </a:r>
            <a:r>
              <a:rPr lang="de-DE" dirty="0" err="1" smtClean="0"/>
              <a:t>of</a:t>
            </a:r>
            <a:r>
              <a:rPr lang="de-DE" dirty="0" smtClean="0"/>
              <a:t> a larger </a:t>
            </a:r>
            <a:r>
              <a:rPr lang="de-DE" dirty="0" err="1" smtClean="0"/>
              <a:t>reform</a:t>
            </a:r>
            <a:r>
              <a:rPr lang="de-DE" dirty="0" smtClean="0"/>
              <a:t> </a:t>
            </a:r>
            <a:r>
              <a:rPr lang="de-DE" dirty="0" err="1" smtClean="0"/>
              <a:t>agenda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also </a:t>
            </a:r>
            <a:r>
              <a:rPr lang="de-DE" dirty="0" err="1" smtClean="0"/>
              <a:t>included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expansion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welfare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, e.g. War on </a:t>
            </a:r>
            <a:r>
              <a:rPr lang="de-DE" dirty="0" err="1" smtClean="0"/>
              <a:t>Poverty</a:t>
            </a: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b="1" dirty="0" smtClean="0"/>
              <a:t>But: </a:t>
            </a:r>
            <a:r>
              <a:rPr lang="de-DE" dirty="0" smtClean="0"/>
              <a:t>High </a:t>
            </a:r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remain</a:t>
            </a:r>
            <a:r>
              <a:rPr lang="de-DE" dirty="0" smtClean="0"/>
              <a:t> </a:t>
            </a:r>
            <a:r>
              <a:rPr lang="de-DE" dirty="0" err="1" smtClean="0"/>
              <a:t>unfulfilled</a:t>
            </a:r>
            <a:r>
              <a:rPr lang="de-DE" dirty="0" smtClean="0"/>
              <a:t>. Black </a:t>
            </a:r>
            <a:r>
              <a:rPr lang="de-DE" dirty="0" err="1" smtClean="0"/>
              <a:t>radicalization</a:t>
            </a:r>
            <a:r>
              <a:rPr lang="de-DE" dirty="0" smtClean="0"/>
              <a:t> – White </a:t>
            </a:r>
            <a:r>
              <a:rPr lang="de-DE" dirty="0" err="1" smtClean="0"/>
              <a:t>backlash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Historisches Seminar der Universität Heidelberg</a:t>
            </a:r>
          </a:p>
          <a:p>
            <a:pPr>
              <a:defRPr/>
            </a:pPr>
            <a:r>
              <a:rPr lang="de-DE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3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1957</a:t>
            </a:r>
            <a:endParaRPr lang="de-DE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7467600" cy="3505200"/>
          </a:xfrm>
        </p:spPr>
        <p:txBody>
          <a:bodyPr/>
          <a:lstStyle/>
          <a:p>
            <a:pPr marL="342900" indent="-342900"/>
            <a:r>
              <a:rPr lang="de-DE" dirty="0" err="1"/>
              <a:t>Establishes</a:t>
            </a:r>
            <a:r>
              <a:rPr lang="de-DE" dirty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Commission</a:t>
            </a:r>
            <a:endParaRPr lang="de-DE" dirty="0"/>
          </a:p>
          <a:p>
            <a:pPr marL="342900" indent="-342900"/>
            <a:r>
              <a:rPr lang="de-DE" dirty="0" err="1" smtClean="0"/>
              <a:t>Establishes</a:t>
            </a:r>
            <a:r>
              <a:rPr lang="de-DE" dirty="0" smtClean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/>
              <a:t>Rights</a:t>
            </a:r>
            <a:r>
              <a:rPr lang="de-DE" dirty="0"/>
              <a:t> Division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Justice</a:t>
            </a:r>
          </a:p>
          <a:p>
            <a:pPr marL="342900" indent="-342900"/>
            <a:r>
              <a:rPr lang="de-DE" dirty="0" err="1" smtClean="0"/>
              <a:t>Authorizes</a:t>
            </a:r>
            <a:r>
              <a:rPr lang="de-DE" dirty="0" smtClean="0"/>
              <a:t> Department </a:t>
            </a:r>
            <a:r>
              <a:rPr lang="de-DE" dirty="0" err="1"/>
              <a:t>of</a:t>
            </a:r>
            <a:r>
              <a:rPr lang="de-DE" dirty="0"/>
              <a:t> Justice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violating</a:t>
            </a:r>
            <a:r>
              <a:rPr lang="de-DE" dirty="0" smtClean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voting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0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John F. Kennedy, 1917-1963</a:t>
            </a:r>
          </a:p>
        </p:txBody>
      </p:sp>
      <p:pic>
        <p:nvPicPr>
          <p:cNvPr id="146438" name="Picture 6" descr="\\Server03\HistSem\LS_Berg\LS_Berg_Alle\JWeimann\Berg\Sonstiges\Bilder\SS 2005\Vorlesungen\12\JFK, campaign in LA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6217"/>
            <a:ext cx="6858000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2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Freedom Rides, 1961</a:t>
            </a:r>
          </a:p>
        </p:txBody>
      </p:sp>
      <p:pic>
        <p:nvPicPr>
          <p:cNvPr id="180228" name="Picture 4" descr="\\Server03\HistSem\LS_Berg\LS_Berg_Alle\JWeimann\Berg\Sonstiges\Bildersammlung\Freedom Rides\FreedomRide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8" y="1580709"/>
            <a:ext cx="713898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6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Voter</a:t>
            </a:r>
            <a:r>
              <a:rPr lang="de-DE" dirty="0"/>
              <a:t> Education Project,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1962-1964</a:t>
            </a:r>
            <a:endParaRPr lang="de-DE" dirty="0"/>
          </a:p>
        </p:txBody>
      </p:sp>
      <p:pic>
        <p:nvPicPr>
          <p:cNvPr id="152581" name="Picture 5" descr="\\Server03\HistSem\LS_Berg\LS_Berg_Alle\JWeimann\Berg\Sonstiges\Bilder VL-Von der Sklaverei zur Freiheit SS 2005\12\Voter Registration\Voter Registration Dr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9000"/>
            <a:ext cx="41159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2" name="Picture 6" descr="\\Server03\HistSem\LS_Berg\LS_Berg_Alle\JWeimann\Berg\Sonstiges\Bilder VL-Von der Sklaverei zur Freiheit SS 2005\12\Voter Registration\Voter Registration Freedom 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49" y="1469000"/>
            <a:ext cx="2919690" cy="24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4" name="Picture 8" descr="\\Server03\HistSem\LS_Berg\LS_Berg_Alle\JWeimann\Berg\Sonstiges\Bilder VL-Von der Sklaverei zur Freiheit SS 2005\12\Voter Registration\Voter Regi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98" y="4005063"/>
            <a:ext cx="1987341" cy="22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7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Eugene T. „Bull“ Connor, 1897-1973</a:t>
            </a:r>
          </a:p>
        </p:txBody>
      </p:sp>
      <p:pic>
        <p:nvPicPr>
          <p:cNvPr id="154628" name="Picture 4" descr="\\Server03\HistSem\LS_Berg\LS_Berg_Alle\JWeimann\Berg\Sonstiges\Bildersammlung\Birmingham\bullconn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4413"/>
            <a:ext cx="6781800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6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pic>
        <p:nvPicPr>
          <p:cNvPr id="156678" name="Picture 6" descr="\\Server03\HistSem\LS_Berg\LS_Berg_Alle\JWeimann\Berg\Sonstiges\Bilder\SS 2005\Vorlesungen\12\MLK arres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29301"/>
            <a:ext cx="7696200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Letter from a Birmingham Jail</a:t>
            </a:r>
          </a:p>
        </p:txBody>
      </p:sp>
      <p:pic>
        <p:nvPicPr>
          <p:cNvPr id="156679" name="Picture 7" descr="\\Server03\HistSem\LS_Berg\LS_Berg_Alle\JWeimann\Berg\Sonstiges\Bilder\SS 2005\Vorlesungen\12\MLK arreste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40768"/>
            <a:ext cx="7696200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7" name="Picture 5" descr="\\Server03\HistSem\LS_Berg\LS_Berg_Alle\JWeimann\Berg\Sonstiges\Bilder\SS 2005\Vorlesungen\12\MLK in J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344965"/>
            <a:ext cx="3136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2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Historisches Seminar der Universität Heidelberg  </a:t>
            </a:r>
            <a:endParaRPr lang="de-DE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Birmingham, </a:t>
            </a:r>
            <a:r>
              <a:rPr lang="de-DE" dirty="0" smtClean="0"/>
              <a:t>April/May </a:t>
            </a:r>
            <a:r>
              <a:rPr lang="de-DE" dirty="0"/>
              <a:t>1963</a:t>
            </a:r>
          </a:p>
        </p:txBody>
      </p:sp>
      <p:pic>
        <p:nvPicPr>
          <p:cNvPr id="155652" name="Picture 4" descr="\\Server03\HistSem\LS_Berg\LS_Berg_Alle\JWeimann\Berg\Sonstiges\Bildersammlung\Birmingham\Birminghamd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9"/>
            <a:ext cx="6048672" cy="48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4C85D-F993-44EA-ADF5-21A7921FB22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0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The_Reluctant_Empire_Lecture1</Template>
  <TotalTime>0</TotalTime>
  <Words>488</Words>
  <Application>Microsoft Office PowerPoint</Application>
  <PresentationFormat>Bildschirmpräsentation (4:3)</PresentationFormat>
  <Paragraphs>114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Profil</vt:lpstr>
      <vt:lpstr>PowerPoint-Präsentation</vt:lpstr>
      <vt:lpstr>The Apex of Civil Rights Reform</vt:lpstr>
      <vt:lpstr>Civil Rights Act of 1957</vt:lpstr>
      <vt:lpstr>John F. Kennedy, 1917-1963</vt:lpstr>
      <vt:lpstr>Freedom Rides, 1961</vt:lpstr>
      <vt:lpstr>Voter Education Project,  1962-1964</vt:lpstr>
      <vt:lpstr>Eugene T. „Bull“ Connor, 1897-1973</vt:lpstr>
      <vt:lpstr>Letter from a Birmingham Jail</vt:lpstr>
      <vt:lpstr>Birmingham, April/May 1963</vt:lpstr>
      <vt:lpstr>George C. Wallace, 1919-1998</vt:lpstr>
      <vt:lpstr>Medgar Evers, 1925-1963</vt:lpstr>
      <vt:lpstr>March on Washington, 28.08.1963</vt:lpstr>
      <vt:lpstr>I Have A Dream</vt:lpstr>
      <vt:lpstr>Birmingham, 15.9.1963</vt:lpstr>
      <vt:lpstr>Lyndon B. Johnson,  1908-1973</vt:lpstr>
      <vt:lpstr>Civil Rights Act 1964</vt:lpstr>
      <vt:lpstr>Mississippi Freedom Democratic Party at Atlantic City, 1964</vt:lpstr>
      <vt:lpstr>Robert Moses, *1935</vt:lpstr>
      <vt:lpstr>Freedom Summer 1964</vt:lpstr>
      <vt:lpstr>Mississippi is for Murder</vt:lpstr>
      <vt:lpstr>Selma, Alabama, 1965</vt:lpstr>
      <vt:lpstr>The Voting Rights Act of 1965</vt:lpstr>
      <vt:lpstr>The Impact of the the  Voting Rights Act</vt:lpstr>
      <vt:lpstr>Civil Rights Reforms of 1964/65</vt:lpstr>
    </vt:vector>
  </TitlesOfParts>
  <Company>Universität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African-American Freedom Struggle</dc:title>
  <dc:creator>MBerg</dc:creator>
  <cp:lastModifiedBy>Kirchgessner, David</cp:lastModifiedBy>
  <cp:revision>69</cp:revision>
  <dcterms:created xsi:type="dcterms:W3CDTF">2005-10-21T13:29:52Z</dcterms:created>
  <dcterms:modified xsi:type="dcterms:W3CDTF">2013-06-07T12:08:28Z</dcterms:modified>
</cp:coreProperties>
</file>